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Lst>
  <p:sldSz cx="14630400" cy="8229600"/>
  <p:notesSz cx="8229600" cy="14630400"/>
  <p:embeddedFontLst>
    <p:embeddedFont>
      <p:font typeface="Lora" pitchFamily="2" charset="0"/>
      <p:regular r:id="rId15"/>
    </p:embeddedFont>
    <p:embeddedFont>
      <p:font typeface="Source Sans 3"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mal Gorad" userId="6f39bf9362eea944" providerId="LiveId" clId="{A553EF1C-7C89-42FC-B6B5-3819A7836F73}"/>
    <pc:docChg chg="modSld sldOrd">
      <pc:chgData name="Komal Gorad" userId="6f39bf9362eea944" providerId="LiveId" clId="{A553EF1C-7C89-42FC-B6B5-3819A7836F73}" dt="2025-12-21T04:58:50.169" v="23" actId="14100"/>
      <pc:docMkLst>
        <pc:docMk/>
      </pc:docMkLst>
      <pc:sldChg chg="modSp mod">
        <pc:chgData name="Komal Gorad" userId="6f39bf9362eea944" providerId="LiveId" clId="{A553EF1C-7C89-42FC-B6B5-3819A7836F73}" dt="2025-12-21T04:58:50.169" v="23" actId="14100"/>
        <pc:sldMkLst>
          <pc:docMk/>
          <pc:sldMk cId="0" sldId="258"/>
        </pc:sldMkLst>
        <pc:picChg chg="mod">
          <ac:chgData name="Komal Gorad" userId="6f39bf9362eea944" providerId="LiveId" clId="{A553EF1C-7C89-42FC-B6B5-3819A7836F73}" dt="2025-12-21T04:58:50.169" v="23" actId="14100"/>
          <ac:picMkLst>
            <pc:docMk/>
            <pc:sldMk cId="0" sldId="258"/>
            <ac:picMk id="18" creationId="{00000000-0000-0000-0000-000000000000}"/>
          </ac:picMkLst>
        </pc:picChg>
      </pc:sldChg>
      <pc:sldChg chg="modSp mod">
        <pc:chgData name="Komal Gorad" userId="6f39bf9362eea944" providerId="LiveId" clId="{A553EF1C-7C89-42FC-B6B5-3819A7836F73}" dt="2025-12-21T04:54:54.378" v="6" actId="207"/>
        <pc:sldMkLst>
          <pc:docMk/>
          <pc:sldMk cId="0" sldId="259"/>
        </pc:sldMkLst>
        <pc:spChg chg="mod">
          <ac:chgData name="Komal Gorad" userId="6f39bf9362eea944" providerId="LiveId" clId="{A553EF1C-7C89-42FC-B6B5-3819A7836F73}" dt="2025-12-21T04:54:54.378" v="6" actId="207"/>
          <ac:spMkLst>
            <pc:docMk/>
            <pc:sldMk cId="0" sldId="259"/>
            <ac:spMk id="4" creationId="{00000000-0000-0000-0000-000000000000}"/>
          </ac:spMkLst>
        </pc:spChg>
        <pc:spChg chg="mod">
          <ac:chgData name="Komal Gorad" userId="6f39bf9362eea944" providerId="LiveId" clId="{A553EF1C-7C89-42FC-B6B5-3819A7836F73}" dt="2025-12-21T04:54:21.337" v="1" actId="207"/>
          <ac:spMkLst>
            <pc:docMk/>
            <pc:sldMk cId="0" sldId="259"/>
            <ac:spMk id="6" creationId="{00000000-0000-0000-0000-000000000000}"/>
          </ac:spMkLst>
        </pc:spChg>
        <pc:spChg chg="mod">
          <ac:chgData name="Komal Gorad" userId="6f39bf9362eea944" providerId="LiveId" clId="{A553EF1C-7C89-42FC-B6B5-3819A7836F73}" dt="2025-12-21T04:54:49.685" v="5" actId="207"/>
          <ac:spMkLst>
            <pc:docMk/>
            <pc:sldMk cId="0" sldId="259"/>
            <ac:spMk id="8" creationId="{00000000-0000-0000-0000-000000000000}"/>
          </ac:spMkLst>
        </pc:spChg>
        <pc:spChg chg="mod">
          <ac:chgData name="Komal Gorad" userId="6f39bf9362eea944" providerId="LiveId" clId="{A553EF1C-7C89-42FC-B6B5-3819A7836F73}" dt="2025-12-21T04:54:30.465" v="2" actId="207"/>
          <ac:spMkLst>
            <pc:docMk/>
            <pc:sldMk cId="0" sldId="259"/>
            <ac:spMk id="10" creationId="{00000000-0000-0000-0000-000000000000}"/>
          </ac:spMkLst>
        </pc:spChg>
        <pc:spChg chg="mod">
          <ac:chgData name="Komal Gorad" userId="6f39bf9362eea944" providerId="LiveId" clId="{A553EF1C-7C89-42FC-B6B5-3819A7836F73}" dt="2025-12-21T04:54:43.564" v="4" actId="207"/>
          <ac:spMkLst>
            <pc:docMk/>
            <pc:sldMk cId="0" sldId="259"/>
            <ac:spMk id="12" creationId="{00000000-0000-0000-0000-000000000000}"/>
          </ac:spMkLst>
        </pc:spChg>
        <pc:spChg chg="mod">
          <ac:chgData name="Komal Gorad" userId="6f39bf9362eea944" providerId="LiveId" clId="{A553EF1C-7C89-42FC-B6B5-3819A7836F73}" dt="2025-12-21T04:54:38.899" v="3" actId="207"/>
          <ac:spMkLst>
            <pc:docMk/>
            <pc:sldMk cId="0" sldId="259"/>
            <ac:spMk id="14" creationId="{00000000-0000-0000-0000-000000000000}"/>
          </ac:spMkLst>
        </pc:spChg>
      </pc:sldChg>
      <pc:sldChg chg="modSp mod">
        <pc:chgData name="Komal Gorad" userId="6f39bf9362eea944" providerId="LiveId" clId="{A553EF1C-7C89-42FC-B6B5-3819A7836F73}" dt="2025-12-21T04:56:48.571" v="17" actId="20577"/>
        <pc:sldMkLst>
          <pc:docMk/>
          <pc:sldMk cId="0" sldId="260"/>
        </pc:sldMkLst>
        <pc:spChg chg="mod">
          <ac:chgData name="Komal Gorad" userId="6f39bf9362eea944" providerId="LiveId" clId="{A553EF1C-7C89-42FC-B6B5-3819A7836F73}" dt="2025-12-21T04:56:48.571" v="17" actId="20577"/>
          <ac:spMkLst>
            <pc:docMk/>
            <pc:sldMk cId="0" sldId="260"/>
            <ac:spMk id="7" creationId="{00000000-0000-0000-0000-000000000000}"/>
          </ac:spMkLst>
        </pc:spChg>
      </pc:sldChg>
      <pc:sldChg chg="ord">
        <pc:chgData name="Komal Gorad" userId="6f39bf9362eea944" providerId="LiveId" clId="{A553EF1C-7C89-42FC-B6B5-3819A7836F73}" dt="2025-12-21T04:57:43.055" v="19"/>
        <pc:sldMkLst>
          <pc:docMk/>
          <pc:sldMk cId="0" sldId="265"/>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41036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svg"/><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image" Target="../media/image25.png"/><Relationship Id="rId5" Type="http://schemas.openxmlformats.org/officeDocument/2006/relationships/image" Target="../media/image24.svg"/><Relationship Id="rId4" Type="http://schemas.openxmlformats.org/officeDocument/2006/relationships/image" Target="../media/image23.png"/><Relationship Id="rId9" Type="http://schemas.openxmlformats.org/officeDocument/2006/relationships/image" Target="../media/image28.svg"/></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3200281"/>
            <a:ext cx="5742146"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Stock Market Analysis</a:t>
            </a:r>
            <a:endParaRPr lang="en-US" sz="4400" dirty="0"/>
          </a:p>
        </p:txBody>
      </p:sp>
      <p:sp>
        <p:nvSpPr>
          <p:cNvPr id="4" name="Text 1"/>
          <p:cNvSpPr/>
          <p:nvPr/>
        </p:nvSpPr>
        <p:spPr>
          <a:xfrm>
            <a:off x="6324124" y="4263270"/>
            <a:ext cx="7468553" cy="1049509"/>
          </a:xfrm>
          <a:prstGeom prst="rect">
            <a:avLst/>
          </a:prstGeom>
          <a:noFill/>
          <a:ln/>
        </p:spPr>
        <p:txBody>
          <a:bodyPr wrap="square" lIns="0" tIns="0" rIns="0" bIns="0" rtlCol="0" anchor="t"/>
          <a:lstStyle/>
          <a:p>
            <a:pPr marL="0" indent="0" algn="l">
              <a:lnSpc>
                <a:spcPts val="3000"/>
              </a:lnSpc>
              <a:buNone/>
            </a:pPr>
            <a:r>
              <a:rPr lang="en-US" sz="2000" dirty="0">
                <a:solidFill>
                  <a:srgbClr val="D6E5EF"/>
                </a:solidFill>
                <a:latin typeface="Source Sans 3" pitchFamily="34" charset="0"/>
                <a:ea typeface="Source Sans 3" pitchFamily="34" charset="-122"/>
                <a:cs typeface="Source Sans 3" pitchFamily="34" charset="-120"/>
              </a:rPr>
              <a:t>Comprehensive analysis of trader performance, portfolio returns, and market trends using advanced financial metrics and data-driven insights</a:t>
            </a:r>
            <a:endParaRPr lang="en-US" sz="2000" dirty="0"/>
          </a:p>
        </p:txBody>
      </p:sp>
      <p:sp>
        <p:nvSpPr>
          <p:cNvPr id="5" name="Rectangle: Rounded Corners 4">
            <a:extLst>
              <a:ext uri="{FF2B5EF4-FFF2-40B4-BE49-F238E27FC236}">
                <a16:creationId xmlns:a16="http://schemas.microsoft.com/office/drawing/2014/main" id="{DFD30C21-EEDE-9136-15F8-00C7331E571A}"/>
              </a:ext>
            </a:extLst>
          </p:cNvPr>
          <p:cNvSpPr/>
          <p:nvPr/>
        </p:nvSpPr>
        <p:spPr>
          <a:xfrm>
            <a:off x="13009944" y="7824486"/>
            <a:ext cx="1342664" cy="219919"/>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92229" y="543878"/>
            <a:ext cx="7236738" cy="581739"/>
          </a:xfrm>
          <a:prstGeom prst="rect">
            <a:avLst/>
          </a:prstGeom>
          <a:noFill/>
          <a:ln/>
        </p:spPr>
        <p:txBody>
          <a:bodyPr wrap="none" lIns="0" tIns="0" rIns="0" bIns="0" rtlCol="0" anchor="t"/>
          <a:lstStyle/>
          <a:p>
            <a:pPr marL="0" indent="0" algn="l">
              <a:lnSpc>
                <a:spcPts val="4550"/>
              </a:lnSpc>
              <a:buNone/>
            </a:pPr>
            <a:r>
              <a:rPr lang="en-US" sz="3650" dirty="0">
                <a:solidFill>
                  <a:srgbClr val="F98AC7"/>
                </a:solidFill>
                <a:latin typeface="Lora" pitchFamily="34" charset="0"/>
                <a:ea typeface="Lora" pitchFamily="34" charset="-122"/>
                <a:cs typeface="Lora" pitchFamily="34" charset="-120"/>
              </a:rPr>
              <a:t>Conclusions &amp; Recommendations</a:t>
            </a:r>
            <a:endParaRPr lang="en-US" sz="3650" dirty="0"/>
          </a:p>
        </p:txBody>
      </p:sp>
      <p:sp>
        <p:nvSpPr>
          <p:cNvPr id="3" name="Text 1"/>
          <p:cNvSpPr/>
          <p:nvPr/>
        </p:nvSpPr>
        <p:spPr>
          <a:xfrm>
            <a:off x="692229" y="1620083"/>
            <a:ext cx="2792492" cy="348972"/>
          </a:xfrm>
          <a:prstGeom prst="rect">
            <a:avLst/>
          </a:prstGeom>
          <a:noFill/>
          <a:ln/>
        </p:spPr>
        <p:txBody>
          <a:bodyPr wrap="none" lIns="0" tIns="0" rIns="0" bIns="0" rtlCol="0" anchor="t"/>
          <a:lstStyle/>
          <a:p>
            <a:pPr marL="0" indent="0" algn="l">
              <a:lnSpc>
                <a:spcPts val="2700"/>
              </a:lnSpc>
              <a:buNone/>
            </a:pPr>
            <a:r>
              <a:rPr lang="en-US" sz="2150" dirty="0">
                <a:solidFill>
                  <a:srgbClr val="F98AC7"/>
                </a:solidFill>
                <a:latin typeface="Lora" pitchFamily="34" charset="0"/>
                <a:ea typeface="Lora" pitchFamily="34" charset="-122"/>
                <a:cs typeface="Lora" pitchFamily="34" charset="-120"/>
              </a:rPr>
              <a:t>Key Takeaways</a:t>
            </a:r>
            <a:endParaRPr lang="en-US" sz="2150" dirty="0"/>
          </a:p>
        </p:txBody>
      </p:sp>
      <p:sp>
        <p:nvSpPr>
          <p:cNvPr id="4" name="Text 2"/>
          <p:cNvSpPr/>
          <p:nvPr/>
        </p:nvSpPr>
        <p:spPr>
          <a:xfrm>
            <a:off x="692229" y="2166818"/>
            <a:ext cx="7754541" cy="949047"/>
          </a:xfrm>
          <a:prstGeom prst="rect">
            <a:avLst/>
          </a:prstGeom>
          <a:noFill/>
          <a:ln/>
        </p:spPr>
        <p:txBody>
          <a:bodyPr wrap="square" lIns="0" tIns="0" rIns="0" bIns="0" rtlCol="0" anchor="t"/>
          <a:lstStyle/>
          <a:p>
            <a:pPr marL="0" indent="0" algn="l">
              <a:lnSpc>
                <a:spcPts val="2450"/>
              </a:lnSpc>
              <a:buNone/>
            </a:pPr>
            <a:r>
              <a:rPr lang="en-US" sz="1550" dirty="0">
                <a:solidFill>
                  <a:srgbClr val="D6E5EF"/>
                </a:solidFill>
                <a:latin typeface="Source Sans 3" pitchFamily="34" charset="0"/>
                <a:ea typeface="Source Sans 3" pitchFamily="34" charset="-122"/>
                <a:cs typeface="Source Sans 3" pitchFamily="34" charset="-120"/>
              </a:rPr>
              <a:t>The analysis reveals that while the portfolio delivered exceptional returns (99.68%), performance was highly dependent on market conditions. Strong gains during stable months were partially offset by significant losses during volatile periods.</a:t>
            </a:r>
            <a:endParaRPr lang="en-US" sz="1550" dirty="0"/>
          </a:p>
        </p:txBody>
      </p:sp>
      <p:sp>
        <p:nvSpPr>
          <p:cNvPr id="5" name="Text 3"/>
          <p:cNvSpPr/>
          <p:nvPr/>
        </p:nvSpPr>
        <p:spPr>
          <a:xfrm>
            <a:off x="692229" y="3313628"/>
            <a:ext cx="3048714" cy="290870"/>
          </a:xfrm>
          <a:prstGeom prst="rect">
            <a:avLst/>
          </a:prstGeom>
          <a:noFill/>
          <a:ln/>
        </p:spPr>
        <p:txBody>
          <a:bodyPr wrap="none" lIns="0" tIns="0" rIns="0" bIns="0" rtlCol="0" anchor="t"/>
          <a:lstStyle/>
          <a:p>
            <a:pPr marL="0" indent="0" algn="l">
              <a:lnSpc>
                <a:spcPts val="2250"/>
              </a:lnSpc>
              <a:buNone/>
            </a:pPr>
            <a:r>
              <a:rPr lang="en-US" sz="1800" dirty="0">
                <a:solidFill>
                  <a:srgbClr val="F98AC7"/>
                </a:solidFill>
                <a:latin typeface="Lora" pitchFamily="34" charset="0"/>
                <a:ea typeface="Lora" pitchFamily="34" charset="-122"/>
                <a:cs typeface="Lora" pitchFamily="34" charset="-120"/>
              </a:rPr>
              <a:t>Strategic Recommendations</a:t>
            </a:r>
            <a:endParaRPr lang="en-US" sz="1800" dirty="0"/>
          </a:p>
        </p:txBody>
      </p:sp>
      <p:sp>
        <p:nvSpPr>
          <p:cNvPr id="6" name="Text 4"/>
          <p:cNvSpPr/>
          <p:nvPr/>
        </p:nvSpPr>
        <p:spPr>
          <a:xfrm>
            <a:off x="692229" y="3802261"/>
            <a:ext cx="7754541" cy="316349"/>
          </a:xfrm>
          <a:prstGeom prst="rect">
            <a:avLst/>
          </a:prstGeom>
          <a:noFill/>
          <a:ln/>
        </p:spPr>
        <p:txBody>
          <a:bodyPr wrap="none" lIns="0" tIns="0" rIns="0" bIns="0" rtlCol="0" anchor="t"/>
          <a:lstStyle/>
          <a:p>
            <a:pPr marL="342900" indent="-342900" algn="l">
              <a:lnSpc>
                <a:spcPts val="2450"/>
              </a:lnSpc>
              <a:buSzPct val="100000"/>
              <a:buFont typeface="+mj-lt"/>
              <a:buAutoNum type="arabicPeriod"/>
            </a:pPr>
            <a:r>
              <a:rPr lang="en-US" sz="1550" b="1" dirty="0">
                <a:solidFill>
                  <a:srgbClr val="D6E5EF"/>
                </a:solidFill>
                <a:latin typeface="Source Sans 3" pitchFamily="34" charset="0"/>
                <a:ea typeface="Source Sans 3" pitchFamily="34" charset="-122"/>
                <a:cs typeface="Source Sans 3" pitchFamily="34" charset="-120"/>
              </a:rPr>
              <a:t>Enhance diversification</a:t>
            </a:r>
            <a:r>
              <a:rPr lang="en-US" sz="1550" dirty="0">
                <a:solidFill>
                  <a:srgbClr val="D6E5EF"/>
                </a:solidFill>
                <a:latin typeface="Source Sans 3" pitchFamily="34" charset="0"/>
                <a:ea typeface="Source Sans 3" pitchFamily="34" charset="-122"/>
                <a:cs typeface="Source Sans 3" pitchFamily="34" charset="-120"/>
              </a:rPr>
              <a:t> to reduce sector concentration risk</a:t>
            </a:r>
            <a:endParaRPr lang="en-US" sz="1550" dirty="0"/>
          </a:p>
        </p:txBody>
      </p:sp>
      <p:sp>
        <p:nvSpPr>
          <p:cNvPr id="7" name="Text 5"/>
          <p:cNvSpPr/>
          <p:nvPr/>
        </p:nvSpPr>
        <p:spPr>
          <a:xfrm>
            <a:off x="692229" y="4187785"/>
            <a:ext cx="7754541" cy="316349"/>
          </a:xfrm>
          <a:prstGeom prst="rect">
            <a:avLst/>
          </a:prstGeom>
          <a:noFill/>
          <a:ln/>
        </p:spPr>
        <p:txBody>
          <a:bodyPr wrap="none" lIns="0" tIns="0" rIns="0" bIns="0" rtlCol="0" anchor="t"/>
          <a:lstStyle/>
          <a:p>
            <a:pPr marL="342900" indent="-342900" algn="l">
              <a:lnSpc>
                <a:spcPts val="2450"/>
              </a:lnSpc>
              <a:buSzPct val="100000"/>
              <a:buFont typeface="+mj-lt"/>
              <a:buAutoNum type="arabicPeriod" startAt="2"/>
            </a:pPr>
            <a:r>
              <a:rPr lang="en-US" sz="1550" b="1" dirty="0">
                <a:solidFill>
                  <a:srgbClr val="D6E5EF"/>
                </a:solidFill>
                <a:latin typeface="Source Sans 3" pitchFamily="34" charset="0"/>
                <a:ea typeface="Source Sans 3" pitchFamily="34" charset="-122"/>
                <a:cs typeface="Source Sans 3" pitchFamily="34" charset="-120"/>
              </a:rPr>
              <a:t>Implement volatility-aware strategies</a:t>
            </a:r>
            <a:r>
              <a:rPr lang="en-US" sz="1550" dirty="0">
                <a:solidFill>
                  <a:srgbClr val="D6E5EF"/>
                </a:solidFill>
                <a:latin typeface="Source Sans 3" pitchFamily="34" charset="0"/>
                <a:ea typeface="Source Sans 3" pitchFamily="34" charset="-122"/>
                <a:cs typeface="Source Sans 3" pitchFamily="34" charset="-120"/>
              </a:rPr>
              <a:t> for high-risk periods</a:t>
            </a:r>
            <a:endParaRPr lang="en-US" sz="1550" dirty="0"/>
          </a:p>
        </p:txBody>
      </p:sp>
      <p:sp>
        <p:nvSpPr>
          <p:cNvPr id="8" name="Text 6"/>
          <p:cNvSpPr/>
          <p:nvPr/>
        </p:nvSpPr>
        <p:spPr>
          <a:xfrm>
            <a:off x="692229" y="4573310"/>
            <a:ext cx="7754541" cy="316349"/>
          </a:xfrm>
          <a:prstGeom prst="rect">
            <a:avLst/>
          </a:prstGeom>
          <a:noFill/>
          <a:ln/>
        </p:spPr>
        <p:txBody>
          <a:bodyPr wrap="none" lIns="0" tIns="0" rIns="0" bIns="0" rtlCol="0" anchor="t"/>
          <a:lstStyle/>
          <a:p>
            <a:pPr marL="342900" indent="-342900" algn="l">
              <a:lnSpc>
                <a:spcPts val="2450"/>
              </a:lnSpc>
              <a:buSzPct val="100000"/>
              <a:buFont typeface="+mj-lt"/>
              <a:buAutoNum type="arabicPeriod" startAt="3"/>
            </a:pPr>
            <a:r>
              <a:rPr lang="en-US" sz="1550" b="1" dirty="0">
                <a:solidFill>
                  <a:srgbClr val="D6E5EF"/>
                </a:solidFill>
                <a:latin typeface="Source Sans 3" pitchFamily="34" charset="0"/>
                <a:ea typeface="Source Sans 3" pitchFamily="34" charset="-122"/>
                <a:cs typeface="Source Sans 3" pitchFamily="34" charset="-120"/>
              </a:rPr>
              <a:t>Develop defensive positions</a:t>
            </a:r>
            <a:r>
              <a:rPr lang="en-US" sz="1550" dirty="0">
                <a:solidFill>
                  <a:srgbClr val="D6E5EF"/>
                </a:solidFill>
                <a:latin typeface="Source Sans 3" pitchFamily="34" charset="0"/>
                <a:ea typeface="Source Sans 3" pitchFamily="34" charset="-122"/>
                <a:cs typeface="Source Sans 3" pitchFamily="34" charset="-120"/>
              </a:rPr>
              <a:t> during identified loss-prone months</a:t>
            </a:r>
            <a:endParaRPr lang="en-US" sz="1550" dirty="0"/>
          </a:p>
        </p:txBody>
      </p:sp>
      <p:sp>
        <p:nvSpPr>
          <p:cNvPr id="9" name="Text 7"/>
          <p:cNvSpPr/>
          <p:nvPr/>
        </p:nvSpPr>
        <p:spPr>
          <a:xfrm>
            <a:off x="692229" y="4958834"/>
            <a:ext cx="7754541" cy="316349"/>
          </a:xfrm>
          <a:prstGeom prst="rect">
            <a:avLst/>
          </a:prstGeom>
          <a:noFill/>
          <a:ln/>
        </p:spPr>
        <p:txBody>
          <a:bodyPr wrap="none" lIns="0" tIns="0" rIns="0" bIns="0" rtlCol="0" anchor="t"/>
          <a:lstStyle/>
          <a:p>
            <a:pPr marL="342900" indent="-342900" algn="l">
              <a:lnSpc>
                <a:spcPts val="2450"/>
              </a:lnSpc>
              <a:buSzPct val="100000"/>
              <a:buFont typeface="+mj-lt"/>
              <a:buAutoNum type="arabicPeriod" startAt="4"/>
            </a:pPr>
            <a:r>
              <a:rPr lang="en-US" sz="1550" b="1" dirty="0">
                <a:solidFill>
                  <a:srgbClr val="D6E5EF"/>
                </a:solidFill>
                <a:latin typeface="Source Sans 3" pitchFamily="34" charset="0"/>
                <a:ea typeface="Source Sans 3" pitchFamily="34" charset="-122"/>
                <a:cs typeface="Source Sans 3" pitchFamily="34" charset="-120"/>
              </a:rPr>
              <a:t>Optimize trade timing</a:t>
            </a:r>
            <a:r>
              <a:rPr lang="en-US" sz="1550" dirty="0">
                <a:solidFill>
                  <a:srgbClr val="D6E5EF"/>
                </a:solidFill>
                <a:latin typeface="Source Sans 3" pitchFamily="34" charset="0"/>
                <a:ea typeface="Source Sans 3" pitchFamily="34" charset="-122"/>
                <a:cs typeface="Source Sans 3" pitchFamily="34" charset="-120"/>
              </a:rPr>
              <a:t> based on historical performance patterns</a:t>
            </a:r>
            <a:endParaRPr lang="en-US" sz="1550" dirty="0"/>
          </a:p>
        </p:txBody>
      </p:sp>
      <p:pic>
        <p:nvPicPr>
          <p:cNvPr id="10" name="Image 0" descr="preencoded.png"/>
          <p:cNvPicPr>
            <a:picLocks noChangeAspect="1"/>
          </p:cNvPicPr>
          <p:nvPr/>
        </p:nvPicPr>
        <p:blipFill>
          <a:blip r:embed="rId3"/>
          <a:stretch>
            <a:fillRect/>
          </a:stretch>
        </p:blipFill>
        <p:spPr>
          <a:xfrm>
            <a:off x="8936831" y="1644848"/>
            <a:ext cx="5008840" cy="5008840"/>
          </a:xfrm>
          <a:prstGeom prst="rect">
            <a:avLst/>
          </a:prstGeom>
        </p:spPr>
      </p:pic>
      <p:sp>
        <p:nvSpPr>
          <p:cNvPr id="13" name="Text 9"/>
          <p:cNvSpPr/>
          <p:nvPr/>
        </p:nvSpPr>
        <p:spPr>
          <a:xfrm>
            <a:off x="1334929" y="7345918"/>
            <a:ext cx="12405479" cy="632698"/>
          </a:xfrm>
          <a:prstGeom prst="rect">
            <a:avLst/>
          </a:prstGeom>
          <a:noFill/>
          <a:ln/>
        </p:spPr>
        <p:txBody>
          <a:bodyPr wrap="square" lIns="0" tIns="0" rIns="0" bIns="0" rtlCol="0" anchor="t"/>
          <a:lstStyle/>
          <a:p>
            <a:pPr marL="0" indent="0" algn="l">
              <a:lnSpc>
                <a:spcPts val="2450"/>
              </a:lnSpc>
              <a:buNone/>
            </a:pPr>
            <a:endParaRPr lang="en-US" sz="1550" dirty="0"/>
          </a:p>
        </p:txBody>
      </p:sp>
      <p:sp>
        <p:nvSpPr>
          <p:cNvPr id="14" name="Rectangle: Rounded Corners 13">
            <a:extLst>
              <a:ext uri="{FF2B5EF4-FFF2-40B4-BE49-F238E27FC236}">
                <a16:creationId xmlns:a16="http://schemas.microsoft.com/office/drawing/2014/main" id="{9B95B992-954B-8C13-2DC3-8182CA680E86}"/>
              </a:ext>
            </a:extLst>
          </p:cNvPr>
          <p:cNvSpPr/>
          <p:nvPr/>
        </p:nvSpPr>
        <p:spPr>
          <a:xfrm>
            <a:off x="12940496" y="7871990"/>
            <a:ext cx="1435261" cy="213252"/>
          </a:xfrm>
          <a:prstGeom prst="roundRect">
            <a:avLst>
              <a:gd name="adj" fmla="val 50000"/>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4025" y="609481"/>
            <a:ext cx="7595949" cy="1300877"/>
          </a:xfrm>
          <a:prstGeom prst="rect">
            <a:avLst/>
          </a:prstGeom>
          <a:noFill/>
          <a:ln/>
        </p:spPr>
        <p:txBody>
          <a:bodyPr wrap="square" lIns="0" tIns="0" rIns="0" bIns="0" rtlCol="0" anchor="t"/>
          <a:lstStyle/>
          <a:p>
            <a:pPr marL="0" indent="0" algn="l">
              <a:lnSpc>
                <a:spcPts val="5100"/>
              </a:lnSpc>
              <a:buNone/>
            </a:pPr>
            <a:r>
              <a:rPr lang="en-US" sz="4050" dirty="0">
                <a:solidFill>
                  <a:srgbClr val="F98AC7"/>
                </a:solidFill>
                <a:latin typeface="Lora" pitchFamily="34" charset="0"/>
                <a:ea typeface="Lora" pitchFamily="34" charset="-122"/>
                <a:cs typeface="Lora" pitchFamily="34" charset="-120"/>
              </a:rPr>
              <a:t>Interactive Dashboard Overview</a:t>
            </a:r>
            <a:endParaRPr lang="en-US" sz="4050" dirty="0"/>
          </a:p>
        </p:txBody>
      </p:sp>
      <p:sp>
        <p:nvSpPr>
          <p:cNvPr id="4" name="Text 1"/>
          <p:cNvSpPr/>
          <p:nvPr/>
        </p:nvSpPr>
        <p:spPr>
          <a:xfrm>
            <a:off x="774025" y="2242066"/>
            <a:ext cx="7595949" cy="1415415"/>
          </a:xfrm>
          <a:prstGeom prst="rect">
            <a:avLst/>
          </a:prstGeom>
          <a:noFill/>
          <a:ln/>
        </p:spPr>
        <p:txBody>
          <a:bodyPr wrap="square" lIns="0" tIns="0" rIns="0" bIns="0" rtlCol="0" anchor="t"/>
          <a:lstStyle/>
          <a:p>
            <a:pPr marL="0" indent="0" algn="l">
              <a:lnSpc>
                <a:spcPts val="2750"/>
              </a:lnSpc>
              <a:buNone/>
            </a:pPr>
            <a:r>
              <a:rPr lang="en-US" sz="1700" dirty="0">
                <a:solidFill>
                  <a:srgbClr val="D6E5EF"/>
                </a:solidFill>
                <a:latin typeface="Source Sans 3" pitchFamily="34" charset="0"/>
                <a:ea typeface="Source Sans 3" pitchFamily="34" charset="-122"/>
                <a:cs typeface="Source Sans 3" pitchFamily="34" charset="-120"/>
              </a:rPr>
              <a:t>Comprehensive Power BI dashboard integrating all key metrics, monthly performance trends, and trader analytics. The dashboard provides real-time insights into portfolio value, win rates, volatility measures, and market cap trends, enabling quick decision-making and performance monitoring.</a:t>
            </a:r>
            <a:endParaRPr lang="en-US" sz="1700" dirty="0"/>
          </a:p>
        </p:txBody>
      </p:sp>
      <p:pic>
        <p:nvPicPr>
          <p:cNvPr id="5"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4025" y="3906203"/>
            <a:ext cx="552926" cy="552926"/>
          </a:xfrm>
          <a:prstGeom prst="rect">
            <a:avLst/>
          </a:prstGeom>
        </p:spPr>
      </p:pic>
      <p:sp>
        <p:nvSpPr>
          <p:cNvPr id="6" name="Text 2"/>
          <p:cNvSpPr/>
          <p:nvPr/>
        </p:nvSpPr>
        <p:spPr>
          <a:xfrm>
            <a:off x="1603415" y="4037528"/>
            <a:ext cx="2602111" cy="325279"/>
          </a:xfrm>
          <a:prstGeom prst="rect">
            <a:avLst/>
          </a:prstGeom>
          <a:noFill/>
          <a:ln/>
        </p:spPr>
        <p:txBody>
          <a:bodyPr wrap="none" lIns="0" tIns="0" rIns="0" bIns="0" rtlCol="0" anchor="t"/>
          <a:lstStyle/>
          <a:p>
            <a:pPr marL="0" indent="0" algn="l">
              <a:lnSpc>
                <a:spcPts val="2550"/>
              </a:lnSpc>
              <a:buNone/>
            </a:pPr>
            <a:r>
              <a:rPr lang="en-US" sz="2000" dirty="0">
                <a:solidFill>
                  <a:srgbClr val="D6E5EF"/>
                </a:solidFill>
                <a:latin typeface="Lora" pitchFamily="34" charset="0"/>
                <a:ea typeface="Lora" pitchFamily="34" charset="-122"/>
                <a:cs typeface="Lora" pitchFamily="34" charset="-120"/>
              </a:rPr>
              <a:t>Dynamic Filtering</a:t>
            </a:r>
            <a:endParaRPr lang="en-US" sz="2000" dirty="0"/>
          </a:p>
        </p:txBody>
      </p:sp>
      <p:sp>
        <p:nvSpPr>
          <p:cNvPr id="7" name="Text 3"/>
          <p:cNvSpPr/>
          <p:nvPr/>
        </p:nvSpPr>
        <p:spPr>
          <a:xfrm>
            <a:off x="1603415" y="4495443"/>
            <a:ext cx="6766560" cy="353854"/>
          </a:xfrm>
          <a:prstGeom prst="rect">
            <a:avLst/>
          </a:prstGeom>
          <a:noFill/>
          <a:ln/>
        </p:spPr>
        <p:txBody>
          <a:bodyPr wrap="none" lIns="0" tIns="0" rIns="0" bIns="0" rtlCol="0" anchor="t"/>
          <a:lstStyle/>
          <a:p>
            <a:pPr marL="0" indent="0" algn="l">
              <a:lnSpc>
                <a:spcPts val="2750"/>
              </a:lnSpc>
              <a:buNone/>
            </a:pPr>
            <a:r>
              <a:rPr lang="en-US" sz="1700" dirty="0">
                <a:solidFill>
                  <a:srgbClr val="D6E5EF"/>
                </a:solidFill>
                <a:latin typeface="Source Sans 3" pitchFamily="34" charset="0"/>
                <a:ea typeface="Source Sans 3" pitchFamily="34" charset="-122"/>
                <a:cs typeface="Source Sans 3" pitchFamily="34" charset="-120"/>
              </a:rPr>
              <a:t>Interactive filters by trader, time period, and stock symbol</a:t>
            </a:r>
            <a:endParaRPr lang="en-US" sz="1700" dirty="0"/>
          </a:p>
        </p:txBody>
      </p:sp>
      <p:pic>
        <p:nvPicPr>
          <p:cNvPr id="8"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74025" y="5291614"/>
            <a:ext cx="552926" cy="552926"/>
          </a:xfrm>
          <a:prstGeom prst="rect">
            <a:avLst/>
          </a:prstGeom>
        </p:spPr>
      </p:pic>
      <p:sp>
        <p:nvSpPr>
          <p:cNvPr id="9" name="Text 4"/>
          <p:cNvSpPr/>
          <p:nvPr/>
        </p:nvSpPr>
        <p:spPr>
          <a:xfrm>
            <a:off x="1603415" y="5422940"/>
            <a:ext cx="2602111" cy="325279"/>
          </a:xfrm>
          <a:prstGeom prst="rect">
            <a:avLst/>
          </a:prstGeom>
          <a:noFill/>
          <a:ln/>
        </p:spPr>
        <p:txBody>
          <a:bodyPr wrap="none" lIns="0" tIns="0" rIns="0" bIns="0" rtlCol="0" anchor="t"/>
          <a:lstStyle/>
          <a:p>
            <a:pPr marL="0" indent="0" algn="l">
              <a:lnSpc>
                <a:spcPts val="2550"/>
              </a:lnSpc>
              <a:buNone/>
            </a:pPr>
            <a:r>
              <a:rPr lang="en-US" sz="2000" dirty="0">
                <a:solidFill>
                  <a:srgbClr val="D6E5EF"/>
                </a:solidFill>
                <a:latin typeface="Lora" pitchFamily="34" charset="0"/>
                <a:ea typeface="Lora" pitchFamily="34" charset="-122"/>
                <a:cs typeface="Lora" pitchFamily="34" charset="-120"/>
              </a:rPr>
              <a:t>Trend Visualization</a:t>
            </a:r>
            <a:endParaRPr lang="en-US" sz="2000" dirty="0"/>
          </a:p>
        </p:txBody>
      </p:sp>
      <p:sp>
        <p:nvSpPr>
          <p:cNvPr id="10" name="Text 5"/>
          <p:cNvSpPr/>
          <p:nvPr/>
        </p:nvSpPr>
        <p:spPr>
          <a:xfrm>
            <a:off x="1603415" y="5880854"/>
            <a:ext cx="6766560" cy="353854"/>
          </a:xfrm>
          <a:prstGeom prst="rect">
            <a:avLst/>
          </a:prstGeom>
          <a:noFill/>
          <a:ln/>
        </p:spPr>
        <p:txBody>
          <a:bodyPr wrap="none" lIns="0" tIns="0" rIns="0" bIns="0" rtlCol="0" anchor="t"/>
          <a:lstStyle/>
          <a:p>
            <a:pPr marL="0" indent="0" algn="l">
              <a:lnSpc>
                <a:spcPts val="2750"/>
              </a:lnSpc>
              <a:buNone/>
            </a:pPr>
            <a:r>
              <a:rPr lang="en-US" sz="1700" dirty="0">
                <a:solidFill>
                  <a:srgbClr val="D6E5EF"/>
                </a:solidFill>
                <a:latin typeface="Source Sans 3" pitchFamily="34" charset="0"/>
                <a:ea typeface="Source Sans 3" pitchFamily="34" charset="-122"/>
                <a:cs typeface="Source Sans 3" pitchFamily="34" charset="-120"/>
              </a:rPr>
              <a:t>Time-series charts showing performance patterns</a:t>
            </a:r>
            <a:endParaRPr lang="en-US" sz="1700" dirty="0"/>
          </a:p>
        </p:txBody>
      </p:sp>
      <p:pic>
        <p:nvPicPr>
          <p:cNvPr id="11"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74025" y="6677025"/>
            <a:ext cx="552926" cy="552926"/>
          </a:xfrm>
          <a:prstGeom prst="rect">
            <a:avLst/>
          </a:prstGeom>
        </p:spPr>
      </p:pic>
      <p:sp>
        <p:nvSpPr>
          <p:cNvPr id="12" name="Text 6"/>
          <p:cNvSpPr/>
          <p:nvPr/>
        </p:nvSpPr>
        <p:spPr>
          <a:xfrm>
            <a:off x="1603415" y="6808351"/>
            <a:ext cx="2602111" cy="325279"/>
          </a:xfrm>
          <a:prstGeom prst="rect">
            <a:avLst/>
          </a:prstGeom>
          <a:noFill/>
          <a:ln/>
        </p:spPr>
        <p:txBody>
          <a:bodyPr wrap="none" lIns="0" tIns="0" rIns="0" bIns="0" rtlCol="0" anchor="t"/>
          <a:lstStyle/>
          <a:p>
            <a:pPr marL="0" indent="0" algn="l">
              <a:lnSpc>
                <a:spcPts val="2550"/>
              </a:lnSpc>
              <a:buNone/>
            </a:pPr>
            <a:r>
              <a:rPr lang="en-US" sz="2000" dirty="0">
                <a:solidFill>
                  <a:srgbClr val="D6E5EF"/>
                </a:solidFill>
                <a:latin typeface="Lora" pitchFamily="34" charset="0"/>
                <a:ea typeface="Lora" pitchFamily="34" charset="-122"/>
                <a:cs typeface="Lora" pitchFamily="34" charset="-120"/>
              </a:rPr>
              <a:t>KPI Tracking</a:t>
            </a:r>
            <a:endParaRPr lang="en-US" sz="2000" dirty="0"/>
          </a:p>
        </p:txBody>
      </p:sp>
      <p:sp>
        <p:nvSpPr>
          <p:cNvPr id="13" name="Text 7"/>
          <p:cNvSpPr/>
          <p:nvPr/>
        </p:nvSpPr>
        <p:spPr>
          <a:xfrm>
            <a:off x="1603415" y="7266265"/>
            <a:ext cx="6766560" cy="353854"/>
          </a:xfrm>
          <a:prstGeom prst="rect">
            <a:avLst/>
          </a:prstGeom>
          <a:noFill/>
          <a:ln/>
        </p:spPr>
        <p:txBody>
          <a:bodyPr wrap="none" lIns="0" tIns="0" rIns="0" bIns="0" rtlCol="0" anchor="t"/>
          <a:lstStyle/>
          <a:p>
            <a:pPr marL="0" indent="0" algn="l">
              <a:lnSpc>
                <a:spcPts val="2750"/>
              </a:lnSpc>
              <a:buNone/>
            </a:pPr>
            <a:r>
              <a:rPr lang="en-US" sz="1700" dirty="0">
                <a:solidFill>
                  <a:srgbClr val="D6E5EF"/>
                </a:solidFill>
                <a:latin typeface="Source Sans 3" pitchFamily="34" charset="0"/>
                <a:ea typeface="Source Sans 3" pitchFamily="34" charset="-122"/>
                <a:cs typeface="Source Sans 3" pitchFamily="34" charset="-120"/>
              </a:rPr>
              <a:t>Real-time monitoring of critical financial metrics</a:t>
            </a:r>
            <a:endParaRPr lang="en-US" sz="17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37724" y="995363"/>
            <a:ext cx="10610374" cy="6238756"/>
          </a:xfrm>
          <a:prstGeom prst="rect">
            <a:avLst/>
          </a:prstGeom>
        </p:spPr>
      </p:pic>
      <p:sp>
        <p:nvSpPr>
          <p:cNvPr id="3" name="Rectangle: Rounded Corners 2">
            <a:extLst>
              <a:ext uri="{FF2B5EF4-FFF2-40B4-BE49-F238E27FC236}">
                <a16:creationId xmlns:a16="http://schemas.microsoft.com/office/drawing/2014/main" id="{B68C35ED-6EDE-D8F2-FE70-A8472423CA39}"/>
              </a:ext>
            </a:extLst>
          </p:cNvPr>
          <p:cNvSpPr/>
          <p:nvPr/>
        </p:nvSpPr>
        <p:spPr>
          <a:xfrm>
            <a:off x="13009944" y="7859210"/>
            <a:ext cx="1319514" cy="208344"/>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684496"/>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Project Overview</a:t>
            </a:r>
            <a:endParaRPr lang="en-US" sz="4400" dirty="0"/>
          </a:p>
        </p:txBody>
      </p:sp>
      <p:sp>
        <p:nvSpPr>
          <p:cNvPr id="4" name="Text 1"/>
          <p:cNvSpPr/>
          <p:nvPr/>
        </p:nvSpPr>
        <p:spPr>
          <a:xfrm>
            <a:off x="837724" y="2986802"/>
            <a:ext cx="3379470" cy="422315"/>
          </a:xfrm>
          <a:prstGeom prst="rect">
            <a:avLst/>
          </a:prstGeom>
          <a:noFill/>
          <a:ln/>
        </p:spPr>
        <p:txBody>
          <a:bodyPr wrap="none" lIns="0" tIns="0" rIns="0" bIns="0" rtlCol="0" anchor="t"/>
          <a:lstStyle/>
          <a:p>
            <a:pPr marL="0" indent="0" algn="l">
              <a:lnSpc>
                <a:spcPts val="3300"/>
              </a:lnSpc>
              <a:buNone/>
            </a:pPr>
            <a:r>
              <a:rPr lang="en-US" sz="2650" dirty="0">
                <a:solidFill>
                  <a:srgbClr val="F98AC7"/>
                </a:solidFill>
                <a:latin typeface="Lora" pitchFamily="34" charset="0"/>
                <a:ea typeface="Lora" pitchFamily="34" charset="-122"/>
                <a:cs typeface="Lora" pitchFamily="34" charset="-120"/>
              </a:rPr>
              <a:t>Objective</a:t>
            </a:r>
            <a:endParaRPr lang="en-US" sz="2650" dirty="0"/>
          </a:p>
        </p:txBody>
      </p:sp>
      <p:sp>
        <p:nvSpPr>
          <p:cNvPr id="5" name="Text 2"/>
          <p:cNvSpPr/>
          <p:nvPr/>
        </p:nvSpPr>
        <p:spPr>
          <a:xfrm>
            <a:off x="837724" y="3648432"/>
            <a:ext cx="3442335" cy="268116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Analyzing stock market data to understand trader performance, portfolio returns, and overall market trends through key financial metrics including Sharpe ratio, win rate, volatility, and returns.</a:t>
            </a:r>
            <a:endParaRPr lang="en-US" sz="1850" dirty="0"/>
          </a:p>
        </p:txBody>
      </p:sp>
      <p:sp>
        <p:nvSpPr>
          <p:cNvPr id="6" name="Text 3"/>
          <p:cNvSpPr/>
          <p:nvPr/>
        </p:nvSpPr>
        <p:spPr>
          <a:xfrm>
            <a:off x="4871561" y="2986802"/>
            <a:ext cx="3379470" cy="422315"/>
          </a:xfrm>
          <a:prstGeom prst="rect">
            <a:avLst/>
          </a:prstGeom>
          <a:noFill/>
          <a:ln/>
        </p:spPr>
        <p:txBody>
          <a:bodyPr wrap="none" lIns="0" tIns="0" rIns="0" bIns="0" rtlCol="0" anchor="t"/>
          <a:lstStyle/>
          <a:p>
            <a:pPr marL="0" indent="0" algn="l">
              <a:lnSpc>
                <a:spcPts val="3300"/>
              </a:lnSpc>
              <a:buNone/>
            </a:pPr>
            <a:r>
              <a:rPr lang="en-US" sz="2650" dirty="0">
                <a:solidFill>
                  <a:srgbClr val="F98AC7"/>
                </a:solidFill>
                <a:latin typeface="Lora" pitchFamily="34" charset="0"/>
                <a:ea typeface="Lora" pitchFamily="34" charset="-122"/>
                <a:cs typeface="Lora" pitchFamily="34" charset="-120"/>
              </a:rPr>
              <a:t>Approach</a:t>
            </a:r>
            <a:endParaRPr lang="en-US" sz="2650" dirty="0"/>
          </a:p>
        </p:txBody>
      </p:sp>
      <p:sp>
        <p:nvSpPr>
          <p:cNvPr id="7" name="Text 4"/>
          <p:cNvSpPr/>
          <p:nvPr/>
        </p:nvSpPr>
        <p:spPr>
          <a:xfrm>
            <a:off x="4871561" y="3648432"/>
            <a:ext cx="3442335" cy="268116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Stock price movements (open, high, low, close) were studied to identify trends and support better trading decisions. Insights were presented through clear visualizations to enable informed, data-driven investment strategies.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08635" y="399693"/>
            <a:ext cx="3419951" cy="427434"/>
          </a:xfrm>
          <a:prstGeom prst="rect">
            <a:avLst/>
          </a:prstGeom>
          <a:noFill/>
          <a:ln/>
        </p:spPr>
        <p:txBody>
          <a:bodyPr wrap="none" lIns="0" tIns="0" rIns="0" bIns="0" rtlCol="0" anchor="t"/>
          <a:lstStyle/>
          <a:p>
            <a:pPr marL="0" indent="0" algn="l">
              <a:lnSpc>
                <a:spcPts val="3350"/>
              </a:lnSpc>
              <a:buNone/>
            </a:pPr>
            <a:r>
              <a:rPr lang="en-US" sz="2650" dirty="0">
                <a:solidFill>
                  <a:srgbClr val="F98AC7"/>
                </a:solidFill>
                <a:latin typeface="Lora" pitchFamily="34" charset="0"/>
                <a:ea typeface="Lora" pitchFamily="34" charset="-122"/>
                <a:cs typeface="Lora" pitchFamily="34" charset="-120"/>
              </a:rPr>
              <a:t>Dataset Structure</a:t>
            </a:r>
            <a:endParaRPr lang="en-US" sz="2650" dirty="0"/>
          </a:p>
        </p:txBody>
      </p:sp>
      <p:sp>
        <p:nvSpPr>
          <p:cNvPr id="3" name="Shape 1"/>
          <p:cNvSpPr/>
          <p:nvPr/>
        </p:nvSpPr>
        <p:spPr>
          <a:xfrm>
            <a:off x="340161" y="1126807"/>
            <a:ext cx="4609266" cy="1271824"/>
          </a:xfrm>
          <a:prstGeom prst="roundRect">
            <a:avLst>
              <a:gd name="adj" fmla="val 2064"/>
            </a:avLst>
          </a:prstGeom>
          <a:solidFill>
            <a:srgbClr val="444752"/>
          </a:solidFill>
          <a:ln/>
        </p:spPr>
      </p:sp>
      <p:sp>
        <p:nvSpPr>
          <p:cNvPr id="4" name="Text 2"/>
          <p:cNvSpPr/>
          <p:nvPr/>
        </p:nvSpPr>
        <p:spPr>
          <a:xfrm>
            <a:off x="653891" y="1263015"/>
            <a:ext cx="1709976" cy="213717"/>
          </a:xfrm>
          <a:prstGeom prst="rect">
            <a:avLst/>
          </a:prstGeom>
          <a:noFill/>
          <a:ln/>
        </p:spPr>
        <p:txBody>
          <a:bodyPr wrap="none" lIns="0" tIns="0" rIns="0" bIns="0" rtlCol="0" anchor="t"/>
          <a:lstStyle/>
          <a:p>
            <a:pPr marL="0" indent="0">
              <a:lnSpc>
                <a:spcPts val="1650"/>
              </a:lnSpc>
              <a:buNone/>
            </a:pPr>
            <a:r>
              <a:rPr lang="en-US" sz="1600" dirty="0">
                <a:solidFill>
                  <a:srgbClr val="D6E5EF"/>
                </a:solidFill>
                <a:latin typeface="Lora" pitchFamily="34" charset="0"/>
                <a:ea typeface="Lora" pitchFamily="34" charset="-122"/>
                <a:cs typeface="Lora" pitchFamily="34" charset="-120"/>
              </a:rPr>
              <a:t>Core Tables</a:t>
            </a:r>
            <a:endParaRPr lang="en-US" sz="1600" dirty="0"/>
          </a:p>
        </p:txBody>
      </p:sp>
      <p:sp>
        <p:nvSpPr>
          <p:cNvPr id="5" name="Text 3"/>
          <p:cNvSpPr/>
          <p:nvPr/>
        </p:nvSpPr>
        <p:spPr>
          <a:xfrm>
            <a:off x="653891" y="1563886"/>
            <a:ext cx="4150281" cy="465058"/>
          </a:xfrm>
          <a:prstGeom prst="rect">
            <a:avLst/>
          </a:prstGeom>
          <a:noFill/>
          <a:ln/>
        </p:spPr>
        <p:txBody>
          <a:bodyPr wrap="square" lIns="0" tIns="0" rIns="0" bIns="0" rtlCol="0" anchor="t"/>
          <a:lstStyle/>
          <a:p>
            <a:pPr marL="0" indent="0" algn="l">
              <a:lnSpc>
                <a:spcPts val="1800"/>
              </a:lnSpc>
              <a:buNone/>
            </a:pPr>
            <a:r>
              <a:rPr lang="en-US" sz="1400" dirty="0">
                <a:solidFill>
                  <a:srgbClr val="D6E5EF"/>
                </a:solidFill>
                <a:latin typeface="Source Sans 3" pitchFamily="34" charset="0"/>
                <a:ea typeface="Source Sans 3" pitchFamily="34" charset="-122"/>
                <a:cs typeface="Source Sans 3" pitchFamily="34" charset="-120"/>
              </a:rPr>
              <a:t>Multiple sheets including fact_order and related dimension tables containing trader, company, and portfolio data</a:t>
            </a:r>
            <a:endParaRPr lang="en-US" sz="1400" dirty="0"/>
          </a:p>
        </p:txBody>
      </p:sp>
      <p:sp>
        <p:nvSpPr>
          <p:cNvPr id="6" name="Shape 4"/>
          <p:cNvSpPr/>
          <p:nvPr/>
        </p:nvSpPr>
        <p:spPr>
          <a:xfrm>
            <a:off x="5094683" y="1117759"/>
            <a:ext cx="4440913" cy="1296800"/>
          </a:xfrm>
          <a:prstGeom prst="roundRect">
            <a:avLst>
              <a:gd name="adj" fmla="val 2064"/>
            </a:avLst>
          </a:prstGeom>
          <a:solidFill>
            <a:srgbClr val="444752"/>
          </a:solidFill>
          <a:ln/>
        </p:spPr>
      </p:sp>
      <p:sp>
        <p:nvSpPr>
          <p:cNvPr id="7" name="Text 5"/>
          <p:cNvSpPr/>
          <p:nvPr/>
        </p:nvSpPr>
        <p:spPr>
          <a:xfrm>
            <a:off x="5393514" y="1239174"/>
            <a:ext cx="1686760" cy="213717"/>
          </a:xfrm>
          <a:prstGeom prst="rect">
            <a:avLst/>
          </a:prstGeom>
          <a:noFill/>
          <a:ln/>
        </p:spPr>
        <p:txBody>
          <a:bodyPr wrap="none" lIns="0" tIns="0" rIns="0" bIns="0" rtlCol="0" anchor="t"/>
          <a:lstStyle/>
          <a:p>
            <a:pPr marL="0" indent="0" algn="l">
              <a:lnSpc>
                <a:spcPts val="1650"/>
              </a:lnSpc>
              <a:buNone/>
            </a:pPr>
            <a:r>
              <a:rPr lang="en-US" sz="1600" dirty="0">
                <a:solidFill>
                  <a:srgbClr val="D6E5EF"/>
                </a:solidFill>
                <a:latin typeface="Lora" pitchFamily="34" charset="0"/>
                <a:ea typeface="Lora" pitchFamily="34" charset="-122"/>
                <a:cs typeface="Lora" pitchFamily="34" charset="-120"/>
              </a:rPr>
              <a:t>Key Identifiers</a:t>
            </a:r>
            <a:endParaRPr lang="en-US" sz="1600" dirty="0"/>
          </a:p>
        </p:txBody>
      </p:sp>
      <p:sp>
        <p:nvSpPr>
          <p:cNvPr id="8" name="Text 6"/>
          <p:cNvSpPr/>
          <p:nvPr/>
        </p:nvSpPr>
        <p:spPr>
          <a:xfrm>
            <a:off x="5239941" y="1563886"/>
            <a:ext cx="4150400" cy="465058"/>
          </a:xfrm>
          <a:prstGeom prst="rect">
            <a:avLst/>
          </a:prstGeom>
          <a:noFill/>
          <a:ln/>
        </p:spPr>
        <p:txBody>
          <a:bodyPr wrap="square" lIns="0" tIns="0" rIns="0" bIns="0" rtlCol="0" anchor="t"/>
          <a:lstStyle/>
          <a:p>
            <a:pPr marL="0" indent="0" algn="l">
              <a:lnSpc>
                <a:spcPts val="1800"/>
              </a:lnSpc>
              <a:buNone/>
            </a:pPr>
            <a:r>
              <a:rPr lang="en-US" sz="1600" dirty="0">
                <a:solidFill>
                  <a:srgbClr val="D6E5EF"/>
                </a:solidFill>
                <a:latin typeface="Source Sans 3" pitchFamily="34" charset="0"/>
                <a:ea typeface="Source Sans 3" pitchFamily="34" charset="-122"/>
                <a:cs typeface="Source Sans 3" pitchFamily="34" charset="-120"/>
              </a:rPr>
              <a:t>trader_id, company_id, portfolio_id enabling comprehensive cross-referencing and analysis</a:t>
            </a:r>
            <a:endParaRPr lang="en-US" sz="1600" dirty="0"/>
          </a:p>
        </p:txBody>
      </p:sp>
      <p:sp>
        <p:nvSpPr>
          <p:cNvPr id="9" name="Shape 7"/>
          <p:cNvSpPr/>
          <p:nvPr/>
        </p:nvSpPr>
        <p:spPr>
          <a:xfrm>
            <a:off x="9680853" y="1117759"/>
            <a:ext cx="4440912" cy="1280872"/>
          </a:xfrm>
          <a:prstGeom prst="roundRect">
            <a:avLst>
              <a:gd name="adj" fmla="val 2064"/>
            </a:avLst>
          </a:prstGeom>
          <a:solidFill>
            <a:srgbClr val="444752"/>
          </a:solidFill>
          <a:ln/>
        </p:spPr>
      </p:sp>
      <p:sp>
        <p:nvSpPr>
          <p:cNvPr id="10" name="Text 8"/>
          <p:cNvSpPr/>
          <p:nvPr/>
        </p:nvSpPr>
        <p:spPr>
          <a:xfrm>
            <a:off x="9826109" y="1263015"/>
            <a:ext cx="1709976" cy="213717"/>
          </a:xfrm>
          <a:prstGeom prst="rect">
            <a:avLst/>
          </a:prstGeom>
          <a:noFill/>
          <a:ln/>
        </p:spPr>
        <p:txBody>
          <a:bodyPr wrap="none" lIns="0" tIns="0" rIns="0" bIns="0" rtlCol="0" anchor="t"/>
          <a:lstStyle/>
          <a:p>
            <a:pPr marL="0" indent="0" algn="l">
              <a:lnSpc>
                <a:spcPts val="1650"/>
              </a:lnSpc>
              <a:buNone/>
            </a:pPr>
            <a:r>
              <a:rPr lang="en-US" sz="1600" dirty="0">
                <a:solidFill>
                  <a:srgbClr val="D6E5EF"/>
                </a:solidFill>
                <a:latin typeface="Lora" pitchFamily="34" charset="0"/>
                <a:ea typeface="Lora" pitchFamily="34" charset="-122"/>
                <a:cs typeface="Lora" pitchFamily="34" charset="-120"/>
              </a:rPr>
              <a:t>Time Series Data</a:t>
            </a:r>
            <a:endParaRPr lang="en-US" sz="1600" dirty="0"/>
          </a:p>
        </p:txBody>
      </p:sp>
      <p:sp>
        <p:nvSpPr>
          <p:cNvPr id="11" name="Text 9"/>
          <p:cNvSpPr/>
          <p:nvPr/>
        </p:nvSpPr>
        <p:spPr>
          <a:xfrm>
            <a:off x="9826109" y="1563886"/>
            <a:ext cx="4150400" cy="465058"/>
          </a:xfrm>
          <a:prstGeom prst="rect">
            <a:avLst/>
          </a:prstGeom>
          <a:noFill/>
          <a:ln/>
        </p:spPr>
        <p:txBody>
          <a:bodyPr wrap="square" lIns="0" tIns="0" rIns="0" bIns="0" rtlCol="0" anchor="t"/>
          <a:lstStyle/>
          <a:p>
            <a:pPr marL="0" indent="0" algn="l">
              <a:lnSpc>
                <a:spcPts val="1800"/>
              </a:lnSpc>
              <a:buNone/>
            </a:pPr>
            <a:r>
              <a:rPr lang="en-US" sz="1600" dirty="0">
                <a:solidFill>
                  <a:srgbClr val="D6E5EF"/>
                </a:solidFill>
                <a:latin typeface="Source Sans 3" pitchFamily="34" charset="0"/>
                <a:ea typeface="Source Sans 3" pitchFamily="34" charset="-122"/>
                <a:cs typeface="Source Sans 3" pitchFamily="34" charset="-120"/>
              </a:rPr>
              <a:t>Date fields supporting trend analysis and performance tracking over time</a:t>
            </a:r>
            <a:endParaRPr lang="en-US" sz="1600" dirty="0"/>
          </a:p>
        </p:txBody>
      </p:sp>
      <p:sp>
        <p:nvSpPr>
          <p:cNvPr id="12" name="Text 10"/>
          <p:cNvSpPr/>
          <p:nvPr/>
        </p:nvSpPr>
        <p:spPr>
          <a:xfrm>
            <a:off x="890598" y="2657690"/>
            <a:ext cx="2523933" cy="307733"/>
          </a:xfrm>
          <a:prstGeom prst="rect">
            <a:avLst/>
          </a:prstGeom>
          <a:noFill/>
          <a:ln/>
        </p:spPr>
        <p:txBody>
          <a:bodyPr wrap="none" lIns="0" tIns="0" rIns="0" bIns="0" rtlCol="0" anchor="t"/>
          <a:lstStyle/>
          <a:p>
            <a:pPr marL="0" indent="0" algn="l">
              <a:lnSpc>
                <a:spcPts val="2000"/>
              </a:lnSpc>
              <a:buNone/>
            </a:pPr>
            <a:r>
              <a:rPr lang="en-US" sz="1600" dirty="0">
                <a:solidFill>
                  <a:srgbClr val="F98AC7"/>
                </a:solidFill>
                <a:latin typeface="Lora" pitchFamily="34" charset="0"/>
                <a:ea typeface="Lora" pitchFamily="34" charset="-122"/>
                <a:cs typeface="Lora" pitchFamily="34" charset="-120"/>
              </a:rPr>
              <a:t>Critical Price Metrics</a:t>
            </a:r>
            <a:endParaRPr lang="en-US" sz="1600" dirty="0"/>
          </a:p>
        </p:txBody>
      </p:sp>
      <p:sp>
        <p:nvSpPr>
          <p:cNvPr id="13" name="Text 11"/>
          <p:cNvSpPr/>
          <p:nvPr/>
        </p:nvSpPr>
        <p:spPr>
          <a:xfrm>
            <a:off x="508635" y="3110505"/>
            <a:ext cx="6629281" cy="307732"/>
          </a:xfrm>
          <a:prstGeom prst="rect">
            <a:avLst/>
          </a:prstGeom>
          <a:noFill/>
          <a:ln/>
        </p:spPr>
        <p:txBody>
          <a:bodyPr wrap="none" lIns="0" tIns="0" rIns="0" bIns="0" rtlCol="0" anchor="t"/>
          <a:lstStyle/>
          <a:p>
            <a:pPr marL="342900" indent="-342900" algn="l">
              <a:lnSpc>
                <a:spcPts val="1800"/>
              </a:lnSpc>
              <a:buSzPct val="100000"/>
              <a:buChar char="•"/>
            </a:pPr>
            <a:r>
              <a:rPr lang="en-US" sz="1400" b="1" dirty="0">
                <a:solidFill>
                  <a:srgbClr val="D6E5EF"/>
                </a:solidFill>
                <a:latin typeface="Source Sans 3" pitchFamily="34" charset="0"/>
                <a:ea typeface="Source Sans 3" pitchFamily="34" charset="-122"/>
                <a:cs typeface="Source Sans 3" pitchFamily="34" charset="-120"/>
              </a:rPr>
              <a:t>Open Price:</a:t>
            </a:r>
            <a:r>
              <a:rPr lang="en-US" sz="1400" dirty="0">
                <a:solidFill>
                  <a:srgbClr val="D6E5EF"/>
                </a:solidFill>
                <a:latin typeface="Source Sans 3" pitchFamily="34" charset="0"/>
                <a:ea typeface="Source Sans 3" pitchFamily="34" charset="-122"/>
                <a:cs typeface="Source Sans 3" pitchFamily="34" charset="-120"/>
              </a:rPr>
              <a:t> Trading session start price</a:t>
            </a:r>
            <a:endParaRPr lang="en-US" sz="1400" dirty="0"/>
          </a:p>
        </p:txBody>
      </p:sp>
      <p:sp>
        <p:nvSpPr>
          <p:cNvPr id="14" name="Text 12"/>
          <p:cNvSpPr/>
          <p:nvPr/>
        </p:nvSpPr>
        <p:spPr>
          <a:xfrm>
            <a:off x="508635" y="3683578"/>
            <a:ext cx="6629281" cy="277921"/>
          </a:xfrm>
          <a:prstGeom prst="rect">
            <a:avLst/>
          </a:prstGeom>
          <a:noFill/>
          <a:ln/>
        </p:spPr>
        <p:txBody>
          <a:bodyPr wrap="none" lIns="0" tIns="0" rIns="0" bIns="0" rtlCol="0" anchor="t"/>
          <a:lstStyle/>
          <a:p>
            <a:pPr marL="342900" indent="-342900" algn="l">
              <a:lnSpc>
                <a:spcPts val="1800"/>
              </a:lnSpc>
              <a:buSzPct val="100000"/>
              <a:buChar char="•"/>
            </a:pPr>
            <a:r>
              <a:rPr lang="en-US" sz="1400" b="1" dirty="0">
                <a:solidFill>
                  <a:srgbClr val="D6E5EF"/>
                </a:solidFill>
                <a:latin typeface="Source Sans 3" pitchFamily="34" charset="0"/>
                <a:ea typeface="Source Sans 3" pitchFamily="34" charset="-122"/>
                <a:cs typeface="Source Sans 3" pitchFamily="34" charset="-120"/>
              </a:rPr>
              <a:t>High Price</a:t>
            </a:r>
            <a:r>
              <a:rPr lang="en-US" sz="1600" b="1" dirty="0">
                <a:solidFill>
                  <a:srgbClr val="D6E5EF"/>
                </a:solidFill>
                <a:latin typeface="Source Sans 3" pitchFamily="34" charset="0"/>
                <a:ea typeface="Source Sans 3" pitchFamily="34" charset="-122"/>
                <a:cs typeface="Source Sans 3" pitchFamily="34" charset="-120"/>
              </a:rPr>
              <a:t>:</a:t>
            </a:r>
            <a:r>
              <a:rPr lang="en-US" sz="1600" dirty="0">
                <a:solidFill>
                  <a:srgbClr val="D6E5EF"/>
                </a:solidFill>
                <a:latin typeface="Source Sans 3" pitchFamily="34" charset="0"/>
                <a:ea typeface="Source Sans 3" pitchFamily="34" charset="-122"/>
                <a:cs typeface="Source Sans 3" pitchFamily="34" charset="-120"/>
              </a:rPr>
              <a:t> Peak price during session</a:t>
            </a:r>
            <a:endParaRPr lang="en-US" sz="1600" dirty="0"/>
          </a:p>
        </p:txBody>
      </p:sp>
      <p:sp>
        <p:nvSpPr>
          <p:cNvPr id="15" name="Text 13"/>
          <p:cNvSpPr/>
          <p:nvPr/>
        </p:nvSpPr>
        <p:spPr>
          <a:xfrm>
            <a:off x="508635" y="4114800"/>
            <a:ext cx="6629281" cy="332543"/>
          </a:xfrm>
          <a:prstGeom prst="rect">
            <a:avLst/>
          </a:prstGeom>
          <a:noFill/>
          <a:ln/>
        </p:spPr>
        <p:txBody>
          <a:bodyPr wrap="none" lIns="0" tIns="0" rIns="0" bIns="0" rtlCol="0" anchor="t"/>
          <a:lstStyle/>
          <a:p>
            <a:pPr marL="342900" indent="-342900" algn="l">
              <a:lnSpc>
                <a:spcPts val="1800"/>
              </a:lnSpc>
              <a:buSzPct val="100000"/>
              <a:buChar char="•"/>
            </a:pPr>
            <a:r>
              <a:rPr lang="en-US" sz="1400" b="1" dirty="0">
                <a:solidFill>
                  <a:srgbClr val="D6E5EF"/>
                </a:solidFill>
                <a:latin typeface="Source Sans 3" pitchFamily="34" charset="0"/>
                <a:ea typeface="Source Sans 3" pitchFamily="34" charset="-122"/>
                <a:cs typeface="Source Sans 3" pitchFamily="34" charset="-120"/>
              </a:rPr>
              <a:t>Low Price:</a:t>
            </a:r>
            <a:r>
              <a:rPr lang="en-US" sz="1400" dirty="0">
                <a:solidFill>
                  <a:srgbClr val="D6E5EF"/>
                </a:solidFill>
                <a:latin typeface="Source Sans 3" pitchFamily="34" charset="0"/>
                <a:ea typeface="Source Sans 3" pitchFamily="34" charset="-122"/>
                <a:cs typeface="Source Sans 3" pitchFamily="34" charset="-120"/>
              </a:rPr>
              <a:t> Minimum price reached</a:t>
            </a:r>
            <a:endParaRPr lang="en-US" sz="1400" dirty="0"/>
          </a:p>
        </p:txBody>
      </p:sp>
      <p:sp>
        <p:nvSpPr>
          <p:cNvPr id="16" name="Text 14"/>
          <p:cNvSpPr/>
          <p:nvPr/>
        </p:nvSpPr>
        <p:spPr>
          <a:xfrm>
            <a:off x="546755" y="4600644"/>
            <a:ext cx="6591161" cy="376469"/>
          </a:xfrm>
          <a:prstGeom prst="rect">
            <a:avLst/>
          </a:prstGeom>
          <a:noFill/>
          <a:ln/>
        </p:spPr>
        <p:txBody>
          <a:bodyPr wrap="none" lIns="0" tIns="0" rIns="0" bIns="0" rtlCol="0" anchor="t"/>
          <a:lstStyle/>
          <a:p>
            <a:pPr marL="342900" indent="-342900" algn="l">
              <a:lnSpc>
                <a:spcPts val="1800"/>
              </a:lnSpc>
              <a:buSzPct val="100000"/>
              <a:buChar char="•"/>
            </a:pPr>
            <a:r>
              <a:rPr lang="en-US" sz="1400" b="1" dirty="0">
                <a:solidFill>
                  <a:srgbClr val="D6E5EF"/>
                </a:solidFill>
                <a:latin typeface="Source Sans 3" pitchFamily="34" charset="0"/>
                <a:ea typeface="Source Sans 3" pitchFamily="34" charset="-122"/>
                <a:cs typeface="Source Sans 3" pitchFamily="34" charset="-120"/>
              </a:rPr>
              <a:t>Close Price:</a:t>
            </a:r>
            <a:r>
              <a:rPr lang="en-US" sz="1400" dirty="0">
                <a:solidFill>
                  <a:srgbClr val="D6E5EF"/>
                </a:solidFill>
                <a:latin typeface="Source Sans 3" pitchFamily="34" charset="0"/>
                <a:ea typeface="Source Sans 3" pitchFamily="34" charset="-122"/>
                <a:cs typeface="Source Sans 3" pitchFamily="34" charset="-120"/>
              </a:rPr>
              <a:t> Final price for performance evaluation</a:t>
            </a:r>
            <a:endParaRPr lang="en-US" sz="1400" dirty="0"/>
          </a:p>
        </p:txBody>
      </p:sp>
      <p:sp>
        <p:nvSpPr>
          <p:cNvPr id="17" name="Text 15"/>
          <p:cNvSpPr/>
          <p:nvPr/>
        </p:nvSpPr>
        <p:spPr>
          <a:xfrm>
            <a:off x="546755" y="5167803"/>
            <a:ext cx="6591161" cy="376469"/>
          </a:xfrm>
          <a:prstGeom prst="rect">
            <a:avLst/>
          </a:prstGeom>
          <a:noFill/>
          <a:ln/>
        </p:spPr>
        <p:txBody>
          <a:bodyPr wrap="none" lIns="0" tIns="0" rIns="0" bIns="0" rtlCol="0" anchor="t"/>
          <a:lstStyle/>
          <a:p>
            <a:pPr marL="342900" indent="-342900" algn="l">
              <a:lnSpc>
                <a:spcPts val="1800"/>
              </a:lnSpc>
              <a:buSzPct val="100000"/>
              <a:buChar char="•"/>
            </a:pPr>
            <a:r>
              <a:rPr lang="en-US" sz="1200" b="1" dirty="0">
                <a:solidFill>
                  <a:srgbClr val="D6E5EF"/>
                </a:solidFill>
                <a:latin typeface="Source Sans 3" pitchFamily="34" charset="0"/>
                <a:ea typeface="Source Sans 3" pitchFamily="34" charset="-122"/>
                <a:cs typeface="Source Sans 3" pitchFamily="34" charset="-120"/>
              </a:rPr>
              <a:t>Volume:</a:t>
            </a:r>
            <a:r>
              <a:rPr lang="en-US" sz="1200" dirty="0">
                <a:solidFill>
                  <a:srgbClr val="D6E5EF"/>
                </a:solidFill>
                <a:latin typeface="Source Sans 3" pitchFamily="34" charset="0"/>
                <a:ea typeface="Source Sans 3" pitchFamily="34" charset="-122"/>
                <a:cs typeface="Source Sans 3" pitchFamily="34" charset="-120"/>
              </a:rPr>
              <a:t> Trading activity and market interest indicator</a:t>
            </a:r>
            <a:endParaRPr lang="en-US" sz="1200" dirty="0"/>
          </a:p>
        </p:txBody>
      </p:sp>
      <p:pic>
        <p:nvPicPr>
          <p:cNvPr id="18" name="Image 0" descr="preencoded.png"/>
          <p:cNvPicPr>
            <a:picLocks noChangeAspect="1"/>
          </p:cNvPicPr>
          <p:nvPr/>
        </p:nvPicPr>
        <p:blipFill>
          <a:blip r:embed="rId3"/>
          <a:stretch>
            <a:fillRect/>
          </a:stretch>
        </p:blipFill>
        <p:spPr>
          <a:xfrm>
            <a:off x="7315200" y="2657690"/>
            <a:ext cx="7222602" cy="548582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3697367"/>
            <a:ext cx="7980640"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Data Processing &amp; Preparation</a:t>
            </a:r>
            <a:endParaRPr lang="en-US" sz="4400" dirty="0"/>
          </a:p>
        </p:txBody>
      </p:sp>
      <p:sp>
        <p:nvSpPr>
          <p:cNvPr id="4" name="Text 1"/>
          <p:cNvSpPr/>
          <p:nvPr/>
        </p:nvSpPr>
        <p:spPr>
          <a:xfrm>
            <a:off x="837724" y="4760357"/>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FFFF00"/>
                </a:solidFill>
                <a:latin typeface="Lora Light" pitchFamily="34" charset="0"/>
                <a:ea typeface="Lora Light" pitchFamily="34" charset="-122"/>
                <a:cs typeface="Lora Light" pitchFamily="34" charset="-120"/>
              </a:rPr>
              <a:t>01</a:t>
            </a:r>
            <a:endParaRPr lang="en-US" sz="1850" dirty="0">
              <a:solidFill>
                <a:srgbClr val="FFFF00"/>
              </a:solidFill>
            </a:endParaRPr>
          </a:p>
        </p:txBody>
      </p:sp>
      <p:pic>
        <p:nvPicPr>
          <p:cNvPr id="5" name="Image 1" descr="preencoded.png"/>
          <p:cNvPicPr>
            <a:picLocks noChangeAspect="1"/>
          </p:cNvPicPr>
          <p:nvPr/>
        </p:nvPicPr>
        <p:blipFill>
          <a:blip r:embed="rId4"/>
          <a:stretch>
            <a:fillRect/>
          </a:stretch>
        </p:blipFill>
        <p:spPr>
          <a:xfrm>
            <a:off x="837724" y="5136713"/>
            <a:ext cx="4158734" cy="30480"/>
          </a:xfrm>
          <a:prstGeom prst="rect">
            <a:avLst/>
          </a:prstGeom>
        </p:spPr>
      </p:pic>
      <p:sp>
        <p:nvSpPr>
          <p:cNvPr id="6" name="Text 2"/>
          <p:cNvSpPr/>
          <p:nvPr/>
        </p:nvSpPr>
        <p:spPr>
          <a:xfrm>
            <a:off x="837724" y="5317331"/>
            <a:ext cx="3240881" cy="351949"/>
          </a:xfrm>
          <a:prstGeom prst="rect">
            <a:avLst/>
          </a:prstGeom>
          <a:noFill/>
          <a:ln/>
        </p:spPr>
        <p:txBody>
          <a:bodyPr wrap="none" lIns="0" tIns="0" rIns="0" bIns="0" rtlCol="0" anchor="t"/>
          <a:lstStyle/>
          <a:p>
            <a:pPr marL="0" indent="0" algn="l">
              <a:lnSpc>
                <a:spcPts val="2750"/>
              </a:lnSpc>
              <a:buNone/>
            </a:pPr>
            <a:r>
              <a:rPr lang="en-US" sz="2200" dirty="0">
                <a:solidFill>
                  <a:srgbClr val="FFFF00"/>
                </a:solidFill>
                <a:latin typeface="Lora" pitchFamily="34" charset="0"/>
                <a:ea typeface="Lora" pitchFamily="34" charset="-122"/>
                <a:cs typeface="Lora" pitchFamily="34" charset="-120"/>
              </a:rPr>
              <a:t>Data Quality Assessment</a:t>
            </a:r>
            <a:endParaRPr lang="en-US" sz="2200" dirty="0">
              <a:solidFill>
                <a:srgbClr val="FFFF00"/>
              </a:solidFill>
            </a:endParaRPr>
          </a:p>
        </p:txBody>
      </p:sp>
      <p:sp>
        <p:nvSpPr>
          <p:cNvPr id="7" name="Text 3"/>
          <p:cNvSpPr/>
          <p:nvPr/>
        </p:nvSpPr>
        <p:spPr>
          <a:xfrm>
            <a:off x="837724" y="5812869"/>
            <a:ext cx="4158734" cy="1532096"/>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Dataset verified as clean with no missing values . Data types validated for consistency across date, numeric prices, and volume fields.</a:t>
            </a:r>
            <a:endParaRPr lang="en-US" sz="1850" dirty="0"/>
          </a:p>
        </p:txBody>
      </p:sp>
      <p:sp>
        <p:nvSpPr>
          <p:cNvPr id="8" name="Text 4"/>
          <p:cNvSpPr/>
          <p:nvPr/>
        </p:nvSpPr>
        <p:spPr>
          <a:xfrm>
            <a:off x="5235773" y="4760357"/>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FFFF00"/>
                </a:solidFill>
                <a:latin typeface="Lora Light" pitchFamily="34" charset="0"/>
                <a:ea typeface="Lora Light" pitchFamily="34" charset="-122"/>
                <a:cs typeface="Lora Light" pitchFamily="34" charset="-120"/>
              </a:rPr>
              <a:t>02</a:t>
            </a:r>
            <a:endParaRPr lang="en-US" sz="1850" dirty="0">
              <a:solidFill>
                <a:srgbClr val="FFFF00"/>
              </a:solidFill>
            </a:endParaRPr>
          </a:p>
        </p:txBody>
      </p:sp>
      <p:pic>
        <p:nvPicPr>
          <p:cNvPr id="9" name="Image 2" descr="preencoded.png"/>
          <p:cNvPicPr>
            <a:picLocks noChangeAspect="1"/>
          </p:cNvPicPr>
          <p:nvPr/>
        </p:nvPicPr>
        <p:blipFill>
          <a:blip r:embed="rId4"/>
          <a:stretch>
            <a:fillRect/>
          </a:stretch>
        </p:blipFill>
        <p:spPr>
          <a:xfrm>
            <a:off x="5235773" y="5136713"/>
            <a:ext cx="4158734" cy="30480"/>
          </a:xfrm>
          <a:prstGeom prst="rect">
            <a:avLst/>
          </a:prstGeom>
        </p:spPr>
      </p:pic>
      <p:sp>
        <p:nvSpPr>
          <p:cNvPr id="10" name="Text 5"/>
          <p:cNvSpPr/>
          <p:nvPr/>
        </p:nvSpPr>
        <p:spPr>
          <a:xfrm>
            <a:off x="5235773" y="5317331"/>
            <a:ext cx="3754755" cy="351949"/>
          </a:xfrm>
          <a:prstGeom prst="rect">
            <a:avLst/>
          </a:prstGeom>
          <a:noFill/>
          <a:ln/>
        </p:spPr>
        <p:txBody>
          <a:bodyPr wrap="none" lIns="0" tIns="0" rIns="0" bIns="0" rtlCol="0" anchor="t"/>
          <a:lstStyle/>
          <a:p>
            <a:pPr marL="0" indent="0" algn="l">
              <a:lnSpc>
                <a:spcPts val="2750"/>
              </a:lnSpc>
              <a:buNone/>
            </a:pPr>
            <a:r>
              <a:rPr lang="en-US" sz="2200" dirty="0">
                <a:solidFill>
                  <a:srgbClr val="FFFF00"/>
                </a:solidFill>
                <a:latin typeface="Lora" pitchFamily="34" charset="0"/>
                <a:ea typeface="Lora" pitchFamily="34" charset="-122"/>
                <a:cs typeface="Lora" pitchFamily="34" charset="-120"/>
              </a:rPr>
              <a:t>Extraction &amp; Transformation</a:t>
            </a:r>
            <a:endParaRPr lang="en-US" sz="2200" dirty="0">
              <a:solidFill>
                <a:srgbClr val="FFFF00"/>
              </a:solidFill>
            </a:endParaRPr>
          </a:p>
        </p:txBody>
      </p:sp>
      <p:sp>
        <p:nvSpPr>
          <p:cNvPr id="11" name="Text 6"/>
          <p:cNvSpPr/>
          <p:nvPr/>
        </p:nvSpPr>
        <p:spPr>
          <a:xfrm>
            <a:off x="5235773" y="5812869"/>
            <a:ext cx="4158734" cy="1532096"/>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Relevant stock-related columns extracted to focus on performance analysis. Data transformed to support proper modeling for advanced analytics.</a:t>
            </a:r>
            <a:endParaRPr lang="en-US" sz="1850" dirty="0"/>
          </a:p>
        </p:txBody>
      </p:sp>
      <p:sp>
        <p:nvSpPr>
          <p:cNvPr id="12" name="Text 7"/>
          <p:cNvSpPr/>
          <p:nvPr/>
        </p:nvSpPr>
        <p:spPr>
          <a:xfrm>
            <a:off x="9633823" y="4760357"/>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FFFF00"/>
                </a:solidFill>
                <a:latin typeface="Lora Light" pitchFamily="34" charset="0"/>
                <a:ea typeface="Lora Light" pitchFamily="34" charset="-122"/>
                <a:cs typeface="Lora Light" pitchFamily="34" charset="-120"/>
              </a:rPr>
              <a:t>03</a:t>
            </a:r>
            <a:endParaRPr lang="en-US" sz="1850" dirty="0">
              <a:solidFill>
                <a:srgbClr val="FFFF00"/>
              </a:solidFill>
            </a:endParaRPr>
          </a:p>
        </p:txBody>
      </p:sp>
      <p:pic>
        <p:nvPicPr>
          <p:cNvPr id="13" name="Image 3" descr="preencoded.png"/>
          <p:cNvPicPr>
            <a:picLocks noChangeAspect="1"/>
          </p:cNvPicPr>
          <p:nvPr/>
        </p:nvPicPr>
        <p:blipFill>
          <a:blip r:embed="rId4"/>
          <a:stretch>
            <a:fillRect/>
          </a:stretch>
        </p:blipFill>
        <p:spPr>
          <a:xfrm>
            <a:off x="9633823" y="5136713"/>
            <a:ext cx="4158853" cy="30480"/>
          </a:xfrm>
          <a:prstGeom prst="rect">
            <a:avLst/>
          </a:prstGeom>
        </p:spPr>
      </p:pic>
      <p:sp>
        <p:nvSpPr>
          <p:cNvPr id="14" name="Text 8"/>
          <p:cNvSpPr/>
          <p:nvPr/>
        </p:nvSpPr>
        <p:spPr>
          <a:xfrm>
            <a:off x="9633823" y="5317331"/>
            <a:ext cx="3107174" cy="351949"/>
          </a:xfrm>
          <a:prstGeom prst="rect">
            <a:avLst/>
          </a:prstGeom>
          <a:noFill/>
          <a:ln/>
        </p:spPr>
        <p:txBody>
          <a:bodyPr wrap="none" lIns="0" tIns="0" rIns="0" bIns="0" rtlCol="0" anchor="t"/>
          <a:lstStyle/>
          <a:p>
            <a:pPr marL="0" indent="0" algn="l">
              <a:lnSpc>
                <a:spcPts val="2750"/>
              </a:lnSpc>
              <a:buNone/>
            </a:pPr>
            <a:r>
              <a:rPr lang="en-US" sz="2200" dirty="0">
                <a:solidFill>
                  <a:srgbClr val="FFFF00"/>
                </a:solidFill>
                <a:latin typeface="Lora" pitchFamily="34" charset="0"/>
                <a:ea typeface="Lora" pitchFamily="34" charset="-122"/>
                <a:cs typeface="Lora" pitchFamily="34" charset="-120"/>
              </a:rPr>
              <a:t>Power Query Validation</a:t>
            </a:r>
            <a:endParaRPr lang="en-US" sz="2200" dirty="0">
              <a:solidFill>
                <a:srgbClr val="FFFF00"/>
              </a:solidFill>
            </a:endParaRPr>
          </a:p>
        </p:txBody>
      </p:sp>
      <p:sp>
        <p:nvSpPr>
          <p:cNvPr id="15" name="Text 9"/>
          <p:cNvSpPr/>
          <p:nvPr/>
        </p:nvSpPr>
        <p:spPr>
          <a:xfrm>
            <a:off x="9633823" y="5812869"/>
            <a:ext cx="4158853" cy="1532096"/>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Date formats and price consistency verified. Abnormal values in price and volume checked. Uniform stock symbols and column naming ensured.</a:t>
            </a:r>
            <a:endParaRPr lang="en-US" sz="1850" dirty="0"/>
          </a:p>
        </p:txBody>
      </p:sp>
      <p:sp>
        <p:nvSpPr>
          <p:cNvPr id="16" name="Rectangle: Rounded Corners 15">
            <a:extLst>
              <a:ext uri="{FF2B5EF4-FFF2-40B4-BE49-F238E27FC236}">
                <a16:creationId xmlns:a16="http://schemas.microsoft.com/office/drawing/2014/main" id="{9276BBA8-E2FD-81F9-BF67-7BCBB2C50416}"/>
              </a:ext>
            </a:extLst>
          </p:cNvPr>
          <p:cNvSpPr/>
          <p:nvPr/>
        </p:nvSpPr>
        <p:spPr>
          <a:xfrm>
            <a:off x="12998370" y="7847635"/>
            <a:ext cx="1400536" cy="199085"/>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highlight>
                <a:srgbClr val="C0C0C0"/>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11637" y="561261"/>
            <a:ext cx="6764536" cy="598051"/>
          </a:xfrm>
          <a:prstGeom prst="rect">
            <a:avLst/>
          </a:prstGeom>
          <a:noFill/>
          <a:ln/>
        </p:spPr>
        <p:txBody>
          <a:bodyPr wrap="none" lIns="0" tIns="0" rIns="0" bIns="0" rtlCol="0" anchor="t"/>
          <a:lstStyle/>
          <a:p>
            <a:pPr marL="0" indent="0" algn="l">
              <a:lnSpc>
                <a:spcPts val="4700"/>
              </a:lnSpc>
              <a:buNone/>
            </a:pPr>
            <a:r>
              <a:rPr lang="en-US" sz="3750" dirty="0">
                <a:solidFill>
                  <a:srgbClr val="F98AC7"/>
                </a:solidFill>
                <a:latin typeface="Lora" pitchFamily="34" charset="0"/>
                <a:ea typeface="Lora" pitchFamily="34" charset="-122"/>
                <a:cs typeface="Lora" pitchFamily="34" charset="-120"/>
              </a:rPr>
              <a:t>Portfolio Performance Metrics</a:t>
            </a:r>
            <a:endParaRPr lang="en-US" sz="3750" dirty="0"/>
          </a:p>
        </p:txBody>
      </p:sp>
      <p:sp>
        <p:nvSpPr>
          <p:cNvPr id="3" name="Text 1"/>
          <p:cNvSpPr/>
          <p:nvPr/>
        </p:nvSpPr>
        <p:spPr>
          <a:xfrm>
            <a:off x="711637" y="1667470"/>
            <a:ext cx="4232910" cy="671036"/>
          </a:xfrm>
          <a:prstGeom prst="rect">
            <a:avLst/>
          </a:prstGeom>
          <a:noFill/>
          <a:ln/>
        </p:spPr>
        <p:txBody>
          <a:bodyPr wrap="none" lIns="0" tIns="0" rIns="0" bIns="0" rtlCol="0" anchor="t"/>
          <a:lstStyle/>
          <a:p>
            <a:pPr marL="0" indent="0" algn="ctr">
              <a:lnSpc>
                <a:spcPts val="5250"/>
              </a:lnSpc>
              <a:buNone/>
            </a:pPr>
            <a:r>
              <a:rPr lang="en-US" sz="5250" dirty="0">
                <a:solidFill>
                  <a:srgbClr val="D6E5EF"/>
                </a:solidFill>
                <a:latin typeface="Lora" pitchFamily="34" charset="0"/>
                <a:ea typeface="Lora" pitchFamily="34" charset="-122"/>
                <a:cs typeface="Lora" pitchFamily="34" charset="-120"/>
              </a:rPr>
              <a:t>26.11M</a:t>
            </a:r>
            <a:endParaRPr lang="en-US" sz="5250" dirty="0"/>
          </a:p>
        </p:txBody>
      </p:sp>
      <p:sp>
        <p:nvSpPr>
          <p:cNvPr id="4" name="Text 2"/>
          <p:cNvSpPr/>
          <p:nvPr/>
        </p:nvSpPr>
        <p:spPr>
          <a:xfrm>
            <a:off x="1631871" y="2592467"/>
            <a:ext cx="2392323" cy="298966"/>
          </a:xfrm>
          <a:prstGeom prst="rect">
            <a:avLst/>
          </a:prstGeom>
          <a:noFill/>
          <a:ln/>
        </p:spPr>
        <p:txBody>
          <a:bodyPr wrap="none" lIns="0" tIns="0" rIns="0" bIns="0" rtlCol="0" anchor="t"/>
          <a:lstStyle/>
          <a:p>
            <a:pPr marL="0" indent="0" algn="ctr">
              <a:lnSpc>
                <a:spcPts val="2350"/>
              </a:lnSpc>
              <a:buNone/>
            </a:pPr>
            <a:r>
              <a:rPr lang="en-US" sz="1850" dirty="0">
                <a:solidFill>
                  <a:srgbClr val="D6E5EF"/>
                </a:solidFill>
                <a:latin typeface="Lora" pitchFamily="34" charset="0"/>
                <a:ea typeface="Lora" pitchFamily="34" charset="-122"/>
                <a:cs typeface="Lora" pitchFamily="34" charset="-120"/>
              </a:rPr>
              <a:t>Avg Trading Volume</a:t>
            </a:r>
            <a:endParaRPr lang="en-US" sz="1850" dirty="0"/>
          </a:p>
        </p:txBody>
      </p:sp>
      <p:sp>
        <p:nvSpPr>
          <p:cNvPr id="5" name="Text 3"/>
          <p:cNvSpPr/>
          <p:nvPr/>
        </p:nvSpPr>
        <p:spPr>
          <a:xfrm>
            <a:off x="711637" y="3013353"/>
            <a:ext cx="4232910" cy="325279"/>
          </a:xfrm>
          <a:prstGeom prst="rect">
            <a:avLst/>
          </a:prstGeom>
          <a:noFill/>
          <a:ln/>
        </p:spPr>
        <p:txBody>
          <a:bodyPr wrap="none" lIns="0" tIns="0" rIns="0" bIns="0" rtlCol="0" anchor="t"/>
          <a:lstStyle/>
          <a:p>
            <a:pPr marL="0" indent="0" algn="ctr">
              <a:lnSpc>
                <a:spcPts val="2550"/>
              </a:lnSpc>
              <a:buNone/>
            </a:pPr>
            <a:r>
              <a:rPr lang="en-US" sz="1600" dirty="0">
                <a:solidFill>
                  <a:srgbClr val="D6E5EF"/>
                </a:solidFill>
                <a:latin typeface="Source Sans 3" pitchFamily="34" charset="0"/>
                <a:ea typeface="Source Sans 3" pitchFamily="34" charset="-122"/>
                <a:cs typeface="Source Sans 3" pitchFamily="34" charset="-120"/>
              </a:rPr>
              <a:t>Strong market participation and liquidity</a:t>
            </a:r>
            <a:endParaRPr lang="en-US" sz="1600" dirty="0"/>
          </a:p>
        </p:txBody>
      </p:sp>
      <p:sp>
        <p:nvSpPr>
          <p:cNvPr id="6" name="Text 4"/>
          <p:cNvSpPr/>
          <p:nvPr/>
        </p:nvSpPr>
        <p:spPr>
          <a:xfrm>
            <a:off x="5198626" y="1667470"/>
            <a:ext cx="4233029" cy="671036"/>
          </a:xfrm>
          <a:prstGeom prst="rect">
            <a:avLst/>
          </a:prstGeom>
          <a:noFill/>
          <a:ln/>
        </p:spPr>
        <p:txBody>
          <a:bodyPr wrap="none" lIns="0" tIns="0" rIns="0" bIns="0" rtlCol="0" anchor="t"/>
          <a:lstStyle/>
          <a:p>
            <a:pPr marL="0" indent="0" algn="ctr">
              <a:lnSpc>
                <a:spcPts val="5250"/>
              </a:lnSpc>
              <a:buNone/>
            </a:pPr>
            <a:r>
              <a:rPr lang="en-US" sz="5250" dirty="0">
                <a:solidFill>
                  <a:srgbClr val="D6E5EF"/>
                </a:solidFill>
                <a:latin typeface="Lora" pitchFamily="34" charset="0"/>
                <a:ea typeface="Lora" pitchFamily="34" charset="-122"/>
                <a:cs typeface="Lora" pitchFamily="34" charset="-120"/>
              </a:rPr>
              <a:t>270M</a:t>
            </a:r>
            <a:endParaRPr lang="en-US" sz="5250" dirty="0"/>
          </a:p>
        </p:txBody>
      </p:sp>
      <p:sp>
        <p:nvSpPr>
          <p:cNvPr id="7" name="Text 5"/>
          <p:cNvSpPr/>
          <p:nvPr/>
        </p:nvSpPr>
        <p:spPr>
          <a:xfrm>
            <a:off x="6118979" y="2592467"/>
            <a:ext cx="2392323" cy="298966"/>
          </a:xfrm>
          <a:prstGeom prst="rect">
            <a:avLst/>
          </a:prstGeom>
          <a:noFill/>
          <a:ln/>
        </p:spPr>
        <p:txBody>
          <a:bodyPr wrap="none" lIns="0" tIns="0" rIns="0" bIns="0" rtlCol="0" anchor="t"/>
          <a:lstStyle/>
          <a:p>
            <a:pPr marL="0" indent="0" algn="ctr">
              <a:lnSpc>
                <a:spcPts val="2350"/>
              </a:lnSpc>
              <a:buNone/>
            </a:pPr>
            <a:r>
              <a:rPr lang="en-US" sz="1850" dirty="0">
                <a:solidFill>
                  <a:srgbClr val="D6E5EF"/>
                </a:solidFill>
                <a:latin typeface="Lora" pitchFamily="34" charset="0"/>
                <a:ea typeface="Lora" pitchFamily="34" charset="-122"/>
                <a:cs typeface="Lora" pitchFamily="34" charset="-120"/>
              </a:rPr>
              <a:t>Market </a:t>
            </a:r>
            <a:r>
              <a:rPr lang="en-US" sz="1850" dirty="0" err="1">
                <a:solidFill>
                  <a:srgbClr val="D6E5EF"/>
                </a:solidFill>
                <a:latin typeface="Lora" pitchFamily="34" charset="0"/>
                <a:ea typeface="Lora" pitchFamily="34" charset="-122"/>
                <a:cs typeface="Lora" pitchFamily="34" charset="-120"/>
              </a:rPr>
              <a:t>Capitalisation</a:t>
            </a:r>
            <a:endParaRPr lang="en-US" sz="1850" dirty="0"/>
          </a:p>
        </p:txBody>
      </p:sp>
      <p:sp>
        <p:nvSpPr>
          <p:cNvPr id="8" name="Text 6"/>
          <p:cNvSpPr/>
          <p:nvPr/>
        </p:nvSpPr>
        <p:spPr>
          <a:xfrm>
            <a:off x="5198626" y="3013353"/>
            <a:ext cx="4233029" cy="325279"/>
          </a:xfrm>
          <a:prstGeom prst="rect">
            <a:avLst/>
          </a:prstGeom>
          <a:noFill/>
          <a:ln/>
        </p:spPr>
        <p:txBody>
          <a:bodyPr wrap="none" lIns="0" tIns="0" rIns="0" bIns="0" rtlCol="0" anchor="t"/>
          <a:lstStyle/>
          <a:p>
            <a:pPr marL="0" indent="0" algn="ctr">
              <a:lnSpc>
                <a:spcPts val="2550"/>
              </a:lnSpc>
              <a:buNone/>
            </a:pPr>
            <a:r>
              <a:rPr lang="en-US" sz="1600" dirty="0">
                <a:solidFill>
                  <a:srgbClr val="D6E5EF"/>
                </a:solidFill>
                <a:latin typeface="Source Sans 3" pitchFamily="34" charset="0"/>
                <a:ea typeface="Source Sans 3" pitchFamily="34" charset="-122"/>
                <a:cs typeface="Source Sans 3" pitchFamily="34" charset="-120"/>
              </a:rPr>
              <a:t>Total market value of portfolio stocks</a:t>
            </a:r>
            <a:endParaRPr lang="en-US" sz="1600" dirty="0"/>
          </a:p>
        </p:txBody>
      </p:sp>
      <p:sp>
        <p:nvSpPr>
          <p:cNvPr id="9" name="Text 7"/>
          <p:cNvSpPr/>
          <p:nvPr/>
        </p:nvSpPr>
        <p:spPr>
          <a:xfrm>
            <a:off x="9685734" y="1667470"/>
            <a:ext cx="4233029" cy="671036"/>
          </a:xfrm>
          <a:prstGeom prst="rect">
            <a:avLst/>
          </a:prstGeom>
          <a:noFill/>
          <a:ln/>
        </p:spPr>
        <p:txBody>
          <a:bodyPr wrap="none" lIns="0" tIns="0" rIns="0" bIns="0" rtlCol="0" anchor="t"/>
          <a:lstStyle/>
          <a:p>
            <a:pPr marL="0" indent="0" algn="ctr">
              <a:lnSpc>
                <a:spcPts val="5250"/>
              </a:lnSpc>
              <a:buNone/>
            </a:pPr>
            <a:r>
              <a:rPr lang="en-US" sz="5250" dirty="0">
                <a:solidFill>
                  <a:srgbClr val="D6E5EF"/>
                </a:solidFill>
                <a:latin typeface="Lora" pitchFamily="34" charset="0"/>
                <a:ea typeface="Lora" pitchFamily="34" charset="-122"/>
                <a:cs typeface="Lora" pitchFamily="34" charset="-120"/>
              </a:rPr>
              <a:t>94M</a:t>
            </a:r>
            <a:endParaRPr lang="en-US" sz="5250" dirty="0"/>
          </a:p>
        </p:txBody>
      </p:sp>
      <p:sp>
        <p:nvSpPr>
          <p:cNvPr id="10" name="Text 8"/>
          <p:cNvSpPr/>
          <p:nvPr/>
        </p:nvSpPr>
        <p:spPr>
          <a:xfrm>
            <a:off x="10606087" y="2592467"/>
            <a:ext cx="2392323" cy="298966"/>
          </a:xfrm>
          <a:prstGeom prst="rect">
            <a:avLst/>
          </a:prstGeom>
          <a:noFill/>
          <a:ln/>
        </p:spPr>
        <p:txBody>
          <a:bodyPr wrap="none" lIns="0" tIns="0" rIns="0" bIns="0" rtlCol="0" anchor="t"/>
          <a:lstStyle/>
          <a:p>
            <a:pPr marL="0" indent="0" algn="ctr">
              <a:lnSpc>
                <a:spcPts val="2350"/>
              </a:lnSpc>
              <a:buNone/>
            </a:pPr>
            <a:r>
              <a:rPr lang="en-US" sz="1850" dirty="0">
                <a:solidFill>
                  <a:srgbClr val="D6E5EF"/>
                </a:solidFill>
                <a:latin typeface="Lora" pitchFamily="34" charset="0"/>
                <a:ea typeface="Lora" pitchFamily="34" charset="-122"/>
                <a:cs typeface="Lora" pitchFamily="34" charset="-120"/>
              </a:rPr>
              <a:t>Portfolio Value</a:t>
            </a:r>
            <a:endParaRPr lang="en-US" sz="1850" dirty="0"/>
          </a:p>
        </p:txBody>
      </p:sp>
      <p:sp>
        <p:nvSpPr>
          <p:cNvPr id="11" name="Text 9"/>
          <p:cNvSpPr/>
          <p:nvPr/>
        </p:nvSpPr>
        <p:spPr>
          <a:xfrm>
            <a:off x="9685734" y="3013353"/>
            <a:ext cx="4233029" cy="325279"/>
          </a:xfrm>
          <a:prstGeom prst="rect">
            <a:avLst/>
          </a:prstGeom>
          <a:noFill/>
          <a:ln/>
        </p:spPr>
        <p:txBody>
          <a:bodyPr wrap="none" lIns="0" tIns="0" rIns="0" bIns="0" rtlCol="0" anchor="t"/>
          <a:lstStyle/>
          <a:p>
            <a:pPr marL="0" indent="0" algn="ctr">
              <a:lnSpc>
                <a:spcPts val="2550"/>
              </a:lnSpc>
              <a:buNone/>
            </a:pPr>
            <a:r>
              <a:rPr lang="en-US" sz="1600" dirty="0">
                <a:solidFill>
                  <a:srgbClr val="D6E5EF"/>
                </a:solidFill>
                <a:latin typeface="Source Sans 3" pitchFamily="34" charset="0"/>
                <a:ea typeface="Source Sans 3" pitchFamily="34" charset="-122"/>
                <a:cs typeface="Source Sans 3" pitchFamily="34" charset="-120"/>
              </a:rPr>
              <a:t>Current total investment value</a:t>
            </a:r>
            <a:endParaRPr lang="en-US" sz="1600" dirty="0"/>
          </a:p>
        </p:txBody>
      </p:sp>
      <p:sp>
        <p:nvSpPr>
          <p:cNvPr id="12" name="Text 10"/>
          <p:cNvSpPr/>
          <p:nvPr/>
        </p:nvSpPr>
        <p:spPr>
          <a:xfrm>
            <a:off x="1577459" y="4888944"/>
            <a:ext cx="2501027" cy="508278"/>
          </a:xfrm>
          <a:prstGeom prst="rect">
            <a:avLst/>
          </a:prstGeom>
          <a:noFill/>
          <a:ln/>
        </p:spPr>
        <p:txBody>
          <a:bodyPr wrap="none" lIns="0" tIns="0" rIns="0" bIns="0" rtlCol="0" anchor="t"/>
          <a:lstStyle/>
          <a:p>
            <a:pPr marL="0" indent="0" algn="ctr">
              <a:lnSpc>
                <a:spcPts val="4000"/>
              </a:lnSpc>
              <a:buNone/>
            </a:pPr>
            <a:r>
              <a:rPr lang="en-US" sz="4000" dirty="0">
                <a:solidFill>
                  <a:srgbClr val="D6E5EF"/>
                </a:solidFill>
                <a:latin typeface="Lora" pitchFamily="34" charset="0"/>
                <a:ea typeface="Lora" pitchFamily="34" charset="-122"/>
                <a:cs typeface="Lora" pitchFamily="34" charset="-120"/>
              </a:rPr>
              <a:t>99.68%</a:t>
            </a:r>
            <a:endParaRPr lang="en-US" sz="4000" dirty="0"/>
          </a:p>
        </p:txBody>
      </p:sp>
      <p:pic>
        <p:nvPicPr>
          <p:cNvPr id="13" name="Image 0" descr="preencoded.png"/>
          <p:cNvPicPr>
            <a:picLocks noChangeAspect="1"/>
          </p:cNvPicPr>
          <p:nvPr/>
        </p:nvPicPr>
        <p:blipFill>
          <a:blip r:embed="rId3"/>
          <a:stretch>
            <a:fillRect/>
          </a:stretch>
        </p:blipFill>
        <p:spPr>
          <a:xfrm>
            <a:off x="1303020" y="3618071"/>
            <a:ext cx="3050143" cy="3050143"/>
          </a:xfrm>
          <a:prstGeom prst="rect">
            <a:avLst/>
          </a:prstGeom>
        </p:spPr>
      </p:pic>
      <p:sp>
        <p:nvSpPr>
          <p:cNvPr id="14" name="Text 11"/>
          <p:cNvSpPr/>
          <p:nvPr/>
        </p:nvSpPr>
        <p:spPr>
          <a:xfrm>
            <a:off x="1631871" y="6922175"/>
            <a:ext cx="2392323" cy="298966"/>
          </a:xfrm>
          <a:prstGeom prst="rect">
            <a:avLst/>
          </a:prstGeom>
          <a:noFill/>
          <a:ln/>
        </p:spPr>
        <p:txBody>
          <a:bodyPr wrap="none" lIns="0" tIns="0" rIns="0" bIns="0" rtlCol="0" anchor="t"/>
          <a:lstStyle/>
          <a:p>
            <a:pPr marL="0" indent="0" algn="ctr">
              <a:lnSpc>
                <a:spcPts val="2350"/>
              </a:lnSpc>
              <a:buNone/>
            </a:pPr>
            <a:r>
              <a:rPr lang="en-US" sz="1850" dirty="0">
                <a:solidFill>
                  <a:srgbClr val="D6E5EF"/>
                </a:solidFill>
                <a:latin typeface="Lora" pitchFamily="34" charset="0"/>
                <a:ea typeface="Lora" pitchFamily="34" charset="-122"/>
                <a:cs typeface="Lora" pitchFamily="34" charset="-120"/>
              </a:rPr>
              <a:t>Portfolio Return</a:t>
            </a:r>
            <a:endParaRPr lang="en-US" sz="1850" dirty="0"/>
          </a:p>
        </p:txBody>
      </p:sp>
      <p:sp>
        <p:nvSpPr>
          <p:cNvPr id="15" name="Text 12"/>
          <p:cNvSpPr/>
          <p:nvPr/>
        </p:nvSpPr>
        <p:spPr>
          <a:xfrm>
            <a:off x="711637" y="7343061"/>
            <a:ext cx="4232910" cy="325279"/>
          </a:xfrm>
          <a:prstGeom prst="rect">
            <a:avLst/>
          </a:prstGeom>
          <a:noFill/>
          <a:ln/>
        </p:spPr>
        <p:txBody>
          <a:bodyPr wrap="none" lIns="0" tIns="0" rIns="0" bIns="0" rtlCol="0" anchor="t"/>
          <a:lstStyle/>
          <a:p>
            <a:pPr marL="0" indent="0" algn="ctr">
              <a:lnSpc>
                <a:spcPts val="2550"/>
              </a:lnSpc>
              <a:buNone/>
            </a:pPr>
            <a:r>
              <a:rPr lang="en-US" sz="1600" dirty="0">
                <a:solidFill>
                  <a:srgbClr val="D6E5EF"/>
                </a:solidFill>
                <a:latin typeface="Source Sans 3" pitchFamily="34" charset="0"/>
                <a:ea typeface="Source Sans 3" pitchFamily="34" charset="-122"/>
                <a:cs typeface="Source Sans 3" pitchFamily="34" charset="-120"/>
              </a:rPr>
              <a:t>Portfolio has nearly doubled in value</a:t>
            </a:r>
            <a:endParaRPr lang="en-US" sz="1600" dirty="0"/>
          </a:p>
        </p:txBody>
      </p:sp>
      <p:sp>
        <p:nvSpPr>
          <p:cNvPr id="16" name="Text 13"/>
          <p:cNvSpPr/>
          <p:nvPr/>
        </p:nvSpPr>
        <p:spPr>
          <a:xfrm>
            <a:off x="6064448" y="4888944"/>
            <a:ext cx="2501027" cy="508278"/>
          </a:xfrm>
          <a:prstGeom prst="rect">
            <a:avLst/>
          </a:prstGeom>
          <a:noFill/>
          <a:ln/>
        </p:spPr>
        <p:txBody>
          <a:bodyPr wrap="none" lIns="0" tIns="0" rIns="0" bIns="0" rtlCol="0" anchor="t"/>
          <a:lstStyle/>
          <a:p>
            <a:pPr marL="0" indent="0" algn="ctr">
              <a:lnSpc>
                <a:spcPts val="4000"/>
              </a:lnSpc>
              <a:buNone/>
            </a:pPr>
            <a:r>
              <a:rPr lang="en-US" sz="4000" dirty="0">
                <a:solidFill>
                  <a:srgbClr val="D6E5EF"/>
                </a:solidFill>
                <a:latin typeface="Lora" pitchFamily="34" charset="0"/>
                <a:ea typeface="Lora" pitchFamily="34" charset="-122"/>
                <a:cs typeface="Lora" pitchFamily="34" charset="-120"/>
              </a:rPr>
              <a:t>47.80%</a:t>
            </a:r>
            <a:endParaRPr lang="en-US" sz="4000" dirty="0"/>
          </a:p>
        </p:txBody>
      </p:sp>
      <p:pic>
        <p:nvPicPr>
          <p:cNvPr id="17" name="Image 1" descr="preencoded.png"/>
          <p:cNvPicPr>
            <a:picLocks noChangeAspect="1"/>
          </p:cNvPicPr>
          <p:nvPr/>
        </p:nvPicPr>
        <p:blipFill>
          <a:blip r:embed="rId4"/>
          <a:stretch>
            <a:fillRect/>
          </a:stretch>
        </p:blipFill>
        <p:spPr>
          <a:xfrm>
            <a:off x="5790009" y="3618071"/>
            <a:ext cx="3050143" cy="3050143"/>
          </a:xfrm>
          <a:prstGeom prst="rect">
            <a:avLst/>
          </a:prstGeom>
        </p:spPr>
      </p:pic>
      <p:sp>
        <p:nvSpPr>
          <p:cNvPr id="18" name="Text 14"/>
          <p:cNvSpPr/>
          <p:nvPr/>
        </p:nvSpPr>
        <p:spPr>
          <a:xfrm>
            <a:off x="6118979" y="6922175"/>
            <a:ext cx="2392323" cy="298966"/>
          </a:xfrm>
          <a:prstGeom prst="rect">
            <a:avLst/>
          </a:prstGeom>
          <a:noFill/>
          <a:ln/>
        </p:spPr>
        <p:txBody>
          <a:bodyPr wrap="none" lIns="0" tIns="0" rIns="0" bIns="0" rtlCol="0" anchor="t"/>
          <a:lstStyle/>
          <a:p>
            <a:pPr marL="0" indent="0" algn="ctr">
              <a:lnSpc>
                <a:spcPts val="2350"/>
              </a:lnSpc>
              <a:buNone/>
            </a:pPr>
            <a:r>
              <a:rPr lang="en-US" sz="1850" dirty="0">
                <a:solidFill>
                  <a:srgbClr val="D6E5EF"/>
                </a:solidFill>
                <a:latin typeface="Lora" pitchFamily="34" charset="0"/>
                <a:ea typeface="Lora" pitchFamily="34" charset="-122"/>
                <a:cs typeface="Lora" pitchFamily="34" charset="-120"/>
              </a:rPr>
              <a:t>Trade Win Rate</a:t>
            </a:r>
            <a:endParaRPr lang="en-US" sz="1850" dirty="0"/>
          </a:p>
        </p:txBody>
      </p:sp>
      <p:sp>
        <p:nvSpPr>
          <p:cNvPr id="19" name="Text 15"/>
          <p:cNvSpPr/>
          <p:nvPr/>
        </p:nvSpPr>
        <p:spPr>
          <a:xfrm>
            <a:off x="5198626" y="7343061"/>
            <a:ext cx="4233029" cy="325279"/>
          </a:xfrm>
          <a:prstGeom prst="rect">
            <a:avLst/>
          </a:prstGeom>
          <a:noFill/>
          <a:ln/>
        </p:spPr>
        <p:txBody>
          <a:bodyPr wrap="none" lIns="0" tIns="0" rIns="0" bIns="0" rtlCol="0" anchor="t"/>
          <a:lstStyle/>
          <a:p>
            <a:pPr marL="0" indent="0" algn="ctr">
              <a:lnSpc>
                <a:spcPts val="2550"/>
              </a:lnSpc>
              <a:buNone/>
            </a:pPr>
            <a:r>
              <a:rPr lang="en-US" sz="1600" dirty="0">
                <a:solidFill>
                  <a:srgbClr val="D6E5EF"/>
                </a:solidFill>
                <a:latin typeface="Source Sans 3" pitchFamily="34" charset="0"/>
                <a:ea typeface="Source Sans 3" pitchFamily="34" charset="-122"/>
                <a:cs typeface="Source Sans 3" pitchFamily="34" charset="-120"/>
              </a:rPr>
              <a:t>Percentage of profitable trades</a:t>
            </a:r>
            <a:endParaRPr lang="en-US" sz="1600" dirty="0"/>
          </a:p>
        </p:txBody>
      </p:sp>
      <p:sp>
        <p:nvSpPr>
          <p:cNvPr id="20" name="Text 16"/>
          <p:cNvSpPr/>
          <p:nvPr/>
        </p:nvSpPr>
        <p:spPr>
          <a:xfrm>
            <a:off x="10551557" y="4888944"/>
            <a:ext cx="2501027" cy="508278"/>
          </a:xfrm>
          <a:prstGeom prst="rect">
            <a:avLst/>
          </a:prstGeom>
          <a:noFill/>
          <a:ln/>
        </p:spPr>
        <p:txBody>
          <a:bodyPr wrap="none" lIns="0" tIns="0" rIns="0" bIns="0" rtlCol="0" anchor="t"/>
          <a:lstStyle/>
          <a:p>
            <a:pPr marL="0" indent="0" algn="ctr">
              <a:lnSpc>
                <a:spcPts val="4000"/>
              </a:lnSpc>
              <a:buNone/>
            </a:pPr>
            <a:r>
              <a:rPr lang="en-US" sz="4000" dirty="0">
                <a:solidFill>
                  <a:srgbClr val="D6E5EF"/>
                </a:solidFill>
                <a:latin typeface="Lora" pitchFamily="34" charset="0"/>
                <a:ea typeface="Lora" pitchFamily="34" charset="-122"/>
                <a:cs typeface="Lora" pitchFamily="34" charset="-120"/>
              </a:rPr>
              <a:t>0.09</a:t>
            </a:r>
            <a:endParaRPr lang="en-US" sz="4000" dirty="0"/>
          </a:p>
        </p:txBody>
      </p:sp>
      <p:pic>
        <p:nvPicPr>
          <p:cNvPr id="21" name="Image 2" descr="preencoded.png"/>
          <p:cNvPicPr>
            <a:picLocks noChangeAspect="1"/>
          </p:cNvPicPr>
          <p:nvPr/>
        </p:nvPicPr>
        <p:blipFill>
          <a:blip r:embed="rId5"/>
          <a:stretch>
            <a:fillRect/>
          </a:stretch>
        </p:blipFill>
        <p:spPr>
          <a:xfrm>
            <a:off x="10277118" y="3618071"/>
            <a:ext cx="3050143" cy="3050143"/>
          </a:xfrm>
          <a:prstGeom prst="rect">
            <a:avLst/>
          </a:prstGeom>
        </p:spPr>
      </p:pic>
      <p:sp>
        <p:nvSpPr>
          <p:cNvPr id="22" name="Text 17"/>
          <p:cNvSpPr/>
          <p:nvPr/>
        </p:nvSpPr>
        <p:spPr>
          <a:xfrm>
            <a:off x="10606087" y="6922175"/>
            <a:ext cx="2392323" cy="298966"/>
          </a:xfrm>
          <a:prstGeom prst="rect">
            <a:avLst/>
          </a:prstGeom>
          <a:noFill/>
          <a:ln/>
        </p:spPr>
        <p:txBody>
          <a:bodyPr wrap="none" lIns="0" tIns="0" rIns="0" bIns="0" rtlCol="0" anchor="t"/>
          <a:lstStyle/>
          <a:p>
            <a:pPr marL="0" indent="0" algn="ctr">
              <a:lnSpc>
                <a:spcPts val="2350"/>
              </a:lnSpc>
              <a:buNone/>
            </a:pPr>
            <a:r>
              <a:rPr lang="en-US" sz="1850" dirty="0">
                <a:solidFill>
                  <a:srgbClr val="D6E5EF"/>
                </a:solidFill>
                <a:latin typeface="Lora" pitchFamily="34" charset="0"/>
                <a:ea typeface="Lora" pitchFamily="34" charset="-122"/>
                <a:cs typeface="Lora" pitchFamily="34" charset="-120"/>
              </a:rPr>
              <a:t>Volatility</a:t>
            </a:r>
            <a:endParaRPr lang="en-US" sz="1850" dirty="0"/>
          </a:p>
        </p:txBody>
      </p:sp>
      <p:sp>
        <p:nvSpPr>
          <p:cNvPr id="23" name="Text 18"/>
          <p:cNvSpPr/>
          <p:nvPr/>
        </p:nvSpPr>
        <p:spPr>
          <a:xfrm>
            <a:off x="9685734" y="7343061"/>
            <a:ext cx="4233029" cy="325279"/>
          </a:xfrm>
          <a:prstGeom prst="rect">
            <a:avLst/>
          </a:prstGeom>
          <a:noFill/>
          <a:ln/>
        </p:spPr>
        <p:txBody>
          <a:bodyPr wrap="none" lIns="0" tIns="0" rIns="0" bIns="0" rtlCol="0" anchor="t"/>
          <a:lstStyle/>
          <a:p>
            <a:pPr marL="0" indent="0" algn="ctr">
              <a:lnSpc>
                <a:spcPts val="2550"/>
              </a:lnSpc>
              <a:buNone/>
            </a:pPr>
            <a:r>
              <a:rPr lang="en-US" sz="1600" dirty="0">
                <a:solidFill>
                  <a:srgbClr val="D6E5EF"/>
                </a:solidFill>
                <a:latin typeface="Source Sans 3" pitchFamily="34" charset="0"/>
                <a:ea typeface="Source Sans 3" pitchFamily="34" charset="-122"/>
                <a:cs typeface="Source Sans 3" pitchFamily="34" charset="-120"/>
              </a:rPr>
              <a:t>Moderate market risk level</a:t>
            </a:r>
            <a:endParaRPr lang="en-US" sz="1600" dirty="0"/>
          </a:p>
        </p:txBody>
      </p:sp>
      <p:sp>
        <p:nvSpPr>
          <p:cNvPr id="24" name="Rectangle: Rounded Corners 23">
            <a:extLst>
              <a:ext uri="{FF2B5EF4-FFF2-40B4-BE49-F238E27FC236}">
                <a16:creationId xmlns:a16="http://schemas.microsoft.com/office/drawing/2014/main" id="{9225C7F4-3A25-4D55-CE78-488530ECD5E0}"/>
              </a:ext>
            </a:extLst>
          </p:cNvPr>
          <p:cNvSpPr/>
          <p:nvPr/>
        </p:nvSpPr>
        <p:spPr>
          <a:xfrm>
            <a:off x="13052584" y="7812911"/>
            <a:ext cx="1334748" cy="208345"/>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69583" y="368975"/>
            <a:ext cx="4469487" cy="394692"/>
          </a:xfrm>
          <a:prstGeom prst="rect">
            <a:avLst/>
          </a:prstGeom>
          <a:noFill/>
          <a:ln/>
        </p:spPr>
        <p:txBody>
          <a:bodyPr wrap="none" lIns="0" tIns="0" rIns="0" bIns="0" rtlCol="0" anchor="t"/>
          <a:lstStyle/>
          <a:p>
            <a:pPr marL="0" indent="0" algn="l">
              <a:lnSpc>
                <a:spcPts val="3100"/>
              </a:lnSpc>
              <a:buNone/>
            </a:pPr>
            <a:r>
              <a:rPr lang="en-US" sz="2450" dirty="0">
                <a:solidFill>
                  <a:srgbClr val="F98AC7"/>
                </a:solidFill>
                <a:latin typeface="Lora" pitchFamily="34" charset="0"/>
                <a:ea typeface="Lora" pitchFamily="34" charset="-122"/>
                <a:cs typeface="Lora" pitchFamily="34" charset="-120"/>
              </a:rPr>
              <a:t>Monthly Performance Analysis</a:t>
            </a:r>
            <a:endParaRPr lang="en-US" sz="2450" dirty="0"/>
          </a:p>
        </p:txBody>
      </p:sp>
      <p:pic>
        <p:nvPicPr>
          <p:cNvPr id="3" name="Image 0" descr="preencoded.png"/>
          <p:cNvPicPr>
            <a:picLocks noChangeAspect="1"/>
          </p:cNvPicPr>
          <p:nvPr/>
        </p:nvPicPr>
        <p:blipFill>
          <a:blip r:embed="rId3"/>
          <a:stretch>
            <a:fillRect/>
          </a:stretch>
        </p:blipFill>
        <p:spPr>
          <a:xfrm>
            <a:off x="469583" y="1041349"/>
            <a:ext cx="9112525" cy="6979907"/>
          </a:xfrm>
          <a:prstGeom prst="rect">
            <a:avLst/>
          </a:prstGeom>
          <a:ln>
            <a:solidFill>
              <a:schemeClr val="bg1"/>
            </a:solidFill>
          </a:ln>
        </p:spPr>
      </p:pic>
      <p:sp>
        <p:nvSpPr>
          <p:cNvPr id="4" name="Text 1"/>
          <p:cNvSpPr/>
          <p:nvPr/>
        </p:nvSpPr>
        <p:spPr>
          <a:xfrm>
            <a:off x="469583" y="8983861"/>
            <a:ext cx="2082165" cy="197287"/>
          </a:xfrm>
          <a:prstGeom prst="rect">
            <a:avLst/>
          </a:prstGeom>
          <a:noFill/>
          <a:ln/>
        </p:spPr>
        <p:txBody>
          <a:bodyPr wrap="none" lIns="0" tIns="0" rIns="0" bIns="0" rtlCol="0" anchor="t"/>
          <a:lstStyle/>
          <a:p>
            <a:pPr marL="0" indent="0" algn="l">
              <a:lnSpc>
                <a:spcPts val="1550"/>
              </a:lnSpc>
              <a:buNone/>
            </a:pPr>
            <a:r>
              <a:rPr lang="en-US" sz="1200" dirty="0">
                <a:solidFill>
                  <a:srgbClr val="F98AC7"/>
                </a:solidFill>
                <a:latin typeface="Lora" pitchFamily="34" charset="0"/>
                <a:ea typeface="Lora" pitchFamily="34" charset="-122"/>
                <a:cs typeface="Lora" pitchFamily="34" charset="-120"/>
              </a:rPr>
              <a:t>Strong Performance Months</a:t>
            </a:r>
            <a:endParaRPr lang="en-US" sz="1200" dirty="0"/>
          </a:p>
        </p:txBody>
      </p:sp>
      <p:sp>
        <p:nvSpPr>
          <p:cNvPr id="5" name="Text 2"/>
          <p:cNvSpPr/>
          <p:nvPr/>
        </p:nvSpPr>
        <p:spPr>
          <a:xfrm>
            <a:off x="469583" y="9315212"/>
            <a:ext cx="6682026" cy="429339"/>
          </a:xfrm>
          <a:prstGeom prst="rect">
            <a:avLst/>
          </a:prstGeom>
          <a:noFill/>
          <a:ln/>
        </p:spPr>
        <p:txBody>
          <a:bodyPr wrap="square" lIns="0" tIns="0" rIns="0" bIns="0" rtlCol="0" anchor="t"/>
          <a:lstStyle/>
          <a:p>
            <a:pPr marL="0" indent="0" algn="l">
              <a:lnSpc>
                <a:spcPts val="1650"/>
              </a:lnSpc>
              <a:buNone/>
            </a:pPr>
            <a:r>
              <a:rPr lang="en-US" sz="1050" b="1" dirty="0">
                <a:solidFill>
                  <a:srgbClr val="D6E5EF"/>
                </a:solidFill>
                <a:latin typeface="Source Sans 3" pitchFamily="34" charset="0"/>
                <a:ea typeface="Source Sans 3" pitchFamily="34" charset="-122"/>
                <a:cs typeface="Source Sans 3" pitchFamily="34" charset="-120"/>
              </a:rPr>
              <a:t>February (+$8.4M)</a:t>
            </a:r>
            <a:r>
              <a:rPr lang="en-US" sz="1050" dirty="0">
                <a:solidFill>
                  <a:srgbClr val="D6E5EF"/>
                </a:solidFill>
                <a:latin typeface="Source Sans 3" pitchFamily="34" charset="0"/>
                <a:ea typeface="Source Sans 3" pitchFamily="34" charset="-122"/>
                <a:cs typeface="Source Sans 3" pitchFamily="34" charset="-120"/>
              </a:rPr>
              <a:t> and </a:t>
            </a:r>
            <a:r>
              <a:rPr lang="en-US" sz="1050" b="1" dirty="0">
                <a:solidFill>
                  <a:srgbClr val="D6E5EF"/>
                </a:solidFill>
                <a:latin typeface="Source Sans 3" pitchFamily="34" charset="0"/>
                <a:ea typeface="Source Sans 3" pitchFamily="34" charset="-122"/>
                <a:cs typeface="Source Sans 3" pitchFamily="34" charset="-120"/>
              </a:rPr>
              <a:t>March (+$7.1M)</a:t>
            </a:r>
            <a:r>
              <a:rPr lang="en-US" sz="1050" dirty="0">
                <a:solidFill>
                  <a:srgbClr val="D6E5EF"/>
                </a:solidFill>
                <a:latin typeface="Source Sans 3" pitchFamily="34" charset="0"/>
                <a:ea typeface="Source Sans 3" pitchFamily="34" charset="-122"/>
                <a:cs typeface="Source Sans 3" pitchFamily="34" charset="-120"/>
              </a:rPr>
              <a:t> recorded the highest profits, aligning with stable market conditions and strong returns. April showed marginal profit (+$0.5M), indicating reduced trading efficiency.</a:t>
            </a:r>
            <a:endParaRPr lang="en-US" sz="1050" dirty="0"/>
          </a:p>
        </p:txBody>
      </p:sp>
      <p:sp>
        <p:nvSpPr>
          <p:cNvPr id="6" name="Text 3"/>
          <p:cNvSpPr/>
          <p:nvPr/>
        </p:nvSpPr>
        <p:spPr>
          <a:xfrm>
            <a:off x="7486412" y="8983861"/>
            <a:ext cx="1578531" cy="197287"/>
          </a:xfrm>
          <a:prstGeom prst="rect">
            <a:avLst/>
          </a:prstGeom>
          <a:noFill/>
          <a:ln/>
        </p:spPr>
        <p:txBody>
          <a:bodyPr wrap="none" lIns="0" tIns="0" rIns="0" bIns="0" rtlCol="0" anchor="t"/>
          <a:lstStyle/>
          <a:p>
            <a:pPr marL="0" indent="0" algn="l">
              <a:lnSpc>
                <a:spcPts val="1550"/>
              </a:lnSpc>
              <a:buNone/>
            </a:pPr>
            <a:r>
              <a:rPr lang="en-US" sz="1200" dirty="0">
                <a:solidFill>
                  <a:srgbClr val="F98AC7"/>
                </a:solidFill>
                <a:latin typeface="Lora" pitchFamily="34" charset="0"/>
                <a:ea typeface="Lora" pitchFamily="34" charset="-122"/>
                <a:cs typeface="Lora" pitchFamily="34" charset="-120"/>
              </a:rPr>
              <a:t>Challenging Periods</a:t>
            </a:r>
            <a:endParaRPr lang="en-US" sz="1200" dirty="0"/>
          </a:p>
        </p:txBody>
      </p:sp>
      <p:sp>
        <p:nvSpPr>
          <p:cNvPr id="7" name="Text 4"/>
          <p:cNvSpPr/>
          <p:nvPr/>
        </p:nvSpPr>
        <p:spPr>
          <a:xfrm>
            <a:off x="7486412" y="9315212"/>
            <a:ext cx="6682026" cy="429339"/>
          </a:xfrm>
          <a:prstGeom prst="rect">
            <a:avLst/>
          </a:prstGeom>
          <a:noFill/>
          <a:ln/>
        </p:spPr>
        <p:txBody>
          <a:bodyPr wrap="square" lIns="0" tIns="0" rIns="0" bIns="0" rtlCol="0" anchor="t"/>
          <a:lstStyle/>
          <a:p>
            <a:pPr marL="0" indent="0" algn="l">
              <a:lnSpc>
                <a:spcPts val="1650"/>
              </a:lnSpc>
              <a:buNone/>
            </a:pPr>
            <a:r>
              <a:rPr lang="en-US" sz="1050" b="1" dirty="0">
                <a:solidFill>
                  <a:srgbClr val="D6E5EF"/>
                </a:solidFill>
                <a:latin typeface="Source Sans 3" pitchFamily="34" charset="0"/>
                <a:ea typeface="Source Sans 3" pitchFamily="34" charset="-122"/>
                <a:cs typeface="Source Sans 3" pitchFamily="34" charset="-120"/>
              </a:rPr>
              <a:t>January (-$12.6M)</a:t>
            </a:r>
            <a:r>
              <a:rPr lang="en-US" sz="1050" dirty="0">
                <a:solidFill>
                  <a:srgbClr val="D6E5EF"/>
                </a:solidFill>
                <a:latin typeface="Source Sans 3" pitchFamily="34" charset="0"/>
                <a:ea typeface="Source Sans 3" pitchFamily="34" charset="-122"/>
                <a:cs typeface="Source Sans 3" pitchFamily="34" charset="-120"/>
              </a:rPr>
              <a:t>, </a:t>
            </a:r>
            <a:r>
              <a:rPr lang="en-US" sz="1050" b="1" dirty="0">
                <a:solidFill>
                  <a:srgbClr val="D6E5EF"/>
                </a:solidFill>
                <a:latin typeface="Source Sans 3" pitchFamily="34" charset="0"/>
                <a:ea typeface="Source Sans 3" pitchFamily="34" charset="-122"/>
                <a:cs typeface="Source Sans 3" pitchFamily="34" charset="-120"/>
              </a:rPr>
              <a:t>May (-$7.7M)</a:t>
            </a:r>
            <a:r>
              <a:rPr lang="en-US" sz="1050" dirty="0">
                <a:solidFill>
                  <a:srgbClr val="D6E5EF"/>
                </a:solidFill>
                <a:latin typeface="Source Sans 3" pitchFamily="34" charset="0"/>
                <a:ea typeface="Source Sans 3" pitchFamily="34" charset="-122"/>
                <a:cs typeface="Source Sans 3" pitchFamily="34" charset="-120"/>
              </a:rPr>
              <a:t>, and </a:t>
            </a:r>
            <a:r>
              <a:rPr lang="en-US" sz="1050" b="1" dirty="0">
                <a:solidFill>
                  <a:srgbClr val="D6E5EF"/>
                </a:solidFill>
                <a:latin typeface="Source Sans 3" pitchFamily="34" charset="0"/>
                <a:ea typeface="Source Sans 3" pitchFamily="34" charset="-122"/>
                <a:cs typeface="Source Sans 3" pitchFamily="34" charset="-120"/>
              </a:rPr>
              <a:t>June (-$9.8M)</a:t>
            </a:r>
            <a:r>
              <a:rPr lang="en-US" sz="1050" dirty="0">
                <a:solidFill>
                  <a:srgbClr val="D6E5EF"/>
                </a:solidFill>
                <a:latin typeface="Source Sans 3" pitchFamily="34" charset="0"/>
                <a:ea typeface="Source Sans 3" pitchFamily="34" charset="-122"/>
                <a:cs typeface="Source Sans 3" pitchFamily="34" charset="-120"/>
              </a:rPr>
              <a:t> recorded significant losses, indicating reduced performance during volatile or unfavorable market phases.</a:t>
            </a:r>
            <a:endParaRPr lang="en-US" sz="1050" dirty="0"/>
          </a:p>
        </p:txBody>
      </p:sp>
      <p:sp>
        <p:nvSpPr>
          <p:cNvPr id="8" name="Rectangle: Rounded Corners 7">
            <a:extLst>
              <a:ext uri="{FF2B5EF4-FFF2-40B4-BE49-F238E27FC236}">
                <a16:creationId xmlns:a16="http://schemas.microsoft.com/office/drawing/2014/main" id="{52F0CEA0-54AA-C499-A5F7-0956495740A1}"/>
              </a:ext>
            </a:extLst>
          </p:cNvPr>
          <p:cNvSpPr/>
          <p:nvPr/>
        </p:nvSpPr>
        <p:spPr>
          <a:xfrm>
            <a:off x="12975220" y="7882359"/>
            <a:ext cx="1458410" cy="138897"/>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2477FC67-4C0B-F3A2-1E92-6650E9DDA73E}"/>
              </a:ext>
            </a:extLst>
          </p:cNvPr>
          <p:cNvSpPr txBox="1"/>
          <p:nvPr/>
        </p:nvSpPr>
        <p:spPr>
          <a:xfrm>
            <a:off x="10047250" y="1750741"/>
            <a:ext cx="4113568" cy="3416320"/>
          </a:xfrm>
          <a:prstGeom prst="rect">
            <a:avLst/>
          </a:prstGeom>
          <a:noFill/>
        </p:spPr>
        <p:txBody>
          <a:bodyPr wrap="square" rtlCol="0">
            <a:spAutoFit/>
          </a:bodyPr>
          <a:lstStyle/>
          <a:p>
            <a:r>
              <a:rPr lang="en-US" dirty="0">
                <a:solidFill>
                  <a:schemeClr val="bg1"/>
                </a:solidFill>
              </a:rPr>
              <a:t>The chart shows month-wise profit and loss from January to June. January and June record significant losses, while February shows the highest profit, indicating strong performance. March remains profitable but slightly lower, and April is almost break-even. Overall, the pattern reflects high volatility, with strong gains in the middle months followed by a decline, highlighting the need for better cost control and more consistent revenue strategies.</a:t>
            </a:r>
            <a:endParaRPr lang="en-IN"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725216"/>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Sql Queris </a:t>
            </a:r>
            <a:endParaRPr lang="en-US" sz="4400" dirty="0"/>
          </a:p>
        </p:txBody>
      </p:sp>
      <p:pic>
        <p:nvPicPr>
          <p:cNvPr id="3" name="Image 0" descr="preencoded.png"/>
          <p:cNvPicPr>
            <a:picLocks noChangeAspect="1"/>
          </p:cNvPicPr>
          <p:nvPr/>
        </p:nvPicPr>
        <p:blipFill>
          <a:blip r:embed="rId3"/>
          <a:stretch>
            <a:fillRect/>
          </a:stretch>
        </p:blipFill>
        <p:spPr>
          <a:xfrm>
            <a:off x="938085" y="3148726"/>
            <a:ext cx="3518639" cy="1445575"/>
          </a:xfrm>
          <a:prstGeom prst="rect">
            <a:avLst/>
          </a:prstGeom>
        </p:spPr>
      </p:pic>
      <p:pic>
        <p:nvPicPr>
          <p:cNvPr id="4" name="Image 1" descr="preencoded.png"/>
          <p:cNvPicPr>
            <a:picLocks noChangeAspect="1"/>
          </p:cNvPicPr>
          <p:nvPr/>
        </p:nvPicPr>
        <p:blipFill>
          <a:blip r:embed="rId4"/>
          <a:stretch>
            <a:fillRect/>
          </a:stretch>
        </p:blipFill>
        <p:spPr>
          <a:xfrm>
            <a:off x="4641272" y="3232686"/>
            <a:ext cx="5478445" cy="1235486"/>
          </a:xfrm>
          <a:prstGeom prst="rect">
            <a:avLst/>
          </a:prstGeom>
        </p:spPr>
      </p:pic>
      <p:pic>
        <p:nvPicPr>
          <p:cNvPr id="5" name="Image 2" descr="preencoded.png"/>
          <p:cNvPicPr>
            <a:picLocks noChangeAspect="1"/>
          </p:cNvPicPr>
          <p:nvPr/>
        </p:nvPicPr>
        <p:blipFill>
          <a:blip r:embed="rId5"/>
          <a:stretch>
            <a:fillRect/>
          </a:stretch>
        </p:blipFill>
        <p:spPr>
          <a:xfrm>
            <a:off x="11189493" y="3135465"/>
            <a:ext cx="2603183" cy="1331476"/>
          </a:xfrm>
          <a:prstGeom prst="rect">
            <a:avLst/>
          </a:prstGeom>
        </p:spPr>
      </p:pic>
      <p:pic>
        <p:nvPicPr>
          <p:cNvPr id="6" name="Image 3" descr="preencoded.png"/>
          <p:cNvPicPr>
            <a:picLocks noChangeAspect="1"/>
          </p:cNvPicPr>
          <p:nvPr/>
        </p:nvPicPr>
        <p:blipFill>
          <a:blip r:embed="rId6"/>
          <a:stretch>
            <a:fillRect/>
          </a:stretch>
        </p:blipFill>
        <p:spPr>
          <a:xfrm>
            <a:off x="845344" y="5080873"/>
            <a:ext cx="5443944" cy="1112857"/>
          </a:xfrm>
          <a:prstGeom prst="rect">
            <a:avLst/>
          </a:prstGeom>
        </p:spPr>
      </p:pic>
      <p:pic>
        <p:nvPicPr>
          <p:cNvPr id="7" name="Image 4" descr="preencoded.png"/>
          <p:cNvPicPr>
            <a:picLocks noChangeAspect="1"/>
          </p:cNvPicPr>
          <p:nvPr/>
        </p:nvPicPr>
        <p:blipFill>
          <a:blip r:embed="rId7"/>
          <a:stretch>
            <a:fillRect/>
          </a:stretch>
        </p:blipFill>
        <p:spPr>
          <a:xfrm>
            <a:off x="6622281" y="4996914"/>
            <a:ext cx="3164443" cy="1196816"/>
          </a:xfrm>
          <a:prstGeom prst="rect">
            <a:avLst/>
          </a:prstGeom>
        </p:spPr>
      </p:pic>
      <p:pic>
        <p:nvPicPr>
          <p:cNvPr id="8" name="Image 5" descr="preencoded.png"/>
          <p:cNvPicPr>
            <a:picLocks noChangeAspect="1"/>
          </p:cNvPicPr>
          <p:nvPr/>
        </p:nvPicPr>
        <p:blipFill>
          <a:blip r:embed="rId8"/>
          <a:stretch>
            <a:fillRect/>
          </a:stretch>
        </p:blipFill>
        <p:spPr>
          <a:xfrm>
            <a:off x="10119717" y="4958244"/>
            <a:ext cx="3665220" cy="1196816"/>
          </a:xfrm>
          <a:prstGeom prst="rect">
            <a:avLst/>
          </a:prstGeom>
        </p:spPr>
      </p:pic>
      <p:sp>
        <p:nvSpPr>
          <p:cNvPr id="9" name="Rectangle: Rounded Corners 8">
            <a:extLst>
              <a:ext uri="{FF2B5EF4-FFF2-40B4-BE49-F238E27FC236}">
                <a16:creationId xmlns:a16="http://schemas.microsoft.com/office/drawing/2014/main" id="{74D7ACDD-18CD-5716-362F-D8D470667FB3}"/>
              </a:ext>
            </a:extLst>
          </p:cNvPr>
          <p:cNvSpPr/>
          <p:nvPr/>
        </p:nvSpPr>
        <p:spPr>
          <a:xfrm>
            <a:off x="12975220" y="7824486"/>
            <a:ext cx="1400537" cy="266218"/>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2108121"/>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98AC7"/>
                </a:solidFill>
                <a:latin typeface="Lora" pitchFamily="34" charset="0"/>
                <a:ea typeface="Lora" pitchFamily="34" charset="-122"/>
                <a:cs typeface="Lora" pitchFamily="34" charset="-120"/>
              </a:rPr>
              <a:t>Technical Challenges</a:t>
            </a:r>
            <a:endParaRPr lang="en-US" sz="4400" dirty="0"/>
          </a:p>
        </p:txBody>
      </p:sp>
      <p:sp>
        <p:nvSpPr>
          <p:cNvPr id="3" name="Shape 1"/>
          <p:cNvSpPr/>
          <p:nvPr/>
        </p:nvSpPr>
        <p:spPr>
          <a:xfrm>
            <a:off x="837724" y="3171111"/>
            <a:ext cx="6357818" cy="2950250"/>
          </a:xfrm>
          <a:prstGeom prst="roundRect">
            <a:avLst>
              <a:gd name="adj" fmla="val 4959"/>
            </a:avLst>
          </a:prstGeom>
          <a:solidFill>
            <a:srgbClr val="252833"/>
          </a:solidFill>
          <a:ln w="30480">
            <a:solidFill>
              <a:srgbClr val="F98AC7"/>
            </a:solidFill>
            <a:prstDash val="solid"/>
          </a:ln>
        </p:spPr>
      </p:sp>
      <p:sp>
        <p:nvSpPr>
          <p:cNvPr id="4" name="Shape 2"/>
          <p:cNvSpPr/>
          <p:nvPr/>
        </p:nvSpPr>
        <p:spPr>
          <a:xfrm>
            <a:off x="807244" y="3171111"/>
            <a:ext cx="121920" cy="2950250"/>
          </a:xfrm>
          <a:prstGeom prst="roundRect">
            <a:avLst>
              <a:gd name="adj" fmla="val 29451"/>
            </a:avLst>
          </a:prstGeom>
          <a:solidFill>
            <a:srgbClr val="F98AC7"/>
          </a:solidFill>
          <a:ln/>
        </p:spPr>
      </p:sp>
      <p:sp>
        <p:nvSpPr>
          <p:cNvPr id="5" name="Text 3"/>
          <p:cNvSpPr/>
          <p:nvPr/>
        </p:nvSpPr>
        <p:spPr>
          <a:xfrm>
            <a:off x="1198959" y="3440906"/>
            <a:ext cx="3144798"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Power BI Data Modeling</a:t>
            </a:r>
            <a:endParaRPr lang="en-US" sz="2200" dirty="0"/>
          </a:p>
        </p:txBody>
      </p:sp>
      <p:sp>
        <p:nvSpPr>
          <p:cNvPr id="6" name="Text 4"/>
          <p:cNvSpPr/>
          <p:nvPr/>
        </p:nvSpPr>
        <p:spPr>
          <a:xfrm>
            <a:off x="1198959" y="3936444"/>
            <a:ext cx="5726787" cy="1915120"/>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Faced significant difficulty in data modeling due to the dataset's snowflake schema structure with multiple fact tables and dimension tables, which made relationship management and maintenance complex and time-consuming.</a:t>
            </a:r>
            <a:endParaRPr lang="en-US" sz="1850" dirty="0"/>
          </a:p>
        </p:txBody>
      </p:sp>
      <p:sp>
        <p:nvSpPr>
          <p:cNvPr id="7" name="Shape 5"/>
          <p:cNvSpPr/>
          <p:nvPr/>
        </p:nvSpPr>
        <p:spPr>
          <a:xfrm>
            <a:off x="7434858" y="3171111"/>
            <a:ext cx="6357818" cy="2950250"/>
          </a:xfrm>
          <a:prstGeom prst="roundRect">
            <a:avLst>
              <a:gd name="adj" fmla="val 4959"/>
            </a:avLst>
          </a:prstGeom>
          <a:solidFill>
            <a:srgbClr val="252833"/>
          </a:solidFill>
          <a:ln w="30480">
            <a:solidFill>
              <a:srgbClr val="F98AC7"/>
            </a:solidFill>
            <a:prstDash val="solid"/>
          </a:ln>
        </p:spPr>
      </p:sp>
      <p:sp>
        <p:nvSpPr>
          <p:cNvPr id="8" name="Shape 6"/>
          <p:cNvSpPr/>
          <p:nvPr/>
        </p:nvSpPr>
        <p:spPr>
          <a:xfrm>
            <a:off x="7404378" y="3171111"/>
            <a:ext cx="121920" cy="2950250"/>
          </a:xfrm>
          <a:prstGeom prst="roundRect">
            <a:avLst>
              <a:gd name="adj" fmla="val 29451"/>
            </a:avLst>
          </a:prstGeom>
          <a:solidFill>
            <a:srgbClr val="F98AC7"/>
          </a:solidFill>
          <a:ln/>
        </p:spPr>
      </p:sp>
      <p:sp>
        <p:nvSpPr>
          <p:cNvPr id="9" name="Text 7"/>
          <p:cNvSpPr/>
          <p:nvPr/>
        </p:nvSpPr>
        <p:spPr>
          <a:xfrm>
            <a:off x="7796093" y="3440906"/>
            <a:ext cx="3974663"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Tableau Relationship Conflicts</a:t>
            </a:r>
            <a:endParaRPr lang="en-US" sz="2200" dirty="0"/>
          </a:p>
        </p:txBody>
      </p:sp>
      <p:sp>
        <p:nvSpPr>
          <p:cNvPr id="10" name="Text 8"/>
          <p:cNvSpPr/>
          <p:nvPr/>
        </p:nvSpPr>
        <p:spPr>
          <a:xfrm>
            <a:off x="7796093" y="3936444"/>
            <a:ext cx="5726787" cy="1915120"/>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3" pitchFamily="34" charset="0"/>
                <a:ea typeface="Source Sans 3" pitchFamily="34" charset="-122"/>
                <a:cs typeface="Source Sans 3" pitchFamily="34" charset="-120"/>
              </a:rPr>
              <a:t>Encountered challenges creating relationships in Tableau, as the platform does not support complex snowflake schemas effectively. This caused relationship conflicts and prevented proper linkage between tables, requiring alternative solutions.</a:t>
            </a:r>
            <a:endParaRPr lang="en-US" sz="1850" dirty="0"/>
          </a:p>
        </p:txBody>
      </p:sp>
      <p:sp>
        <p:nvSpPr>
          <p:cNvPr id="11" name="Rectangle: Rounded Corners 10">
            <a:extLst>
              <a:ext uri="{FF2B5EF4-FFF2-40B4-BE49-F238E27FC236}">
                <a16:creationId xmlns:a16="http://schemas.microsoft.com/office/drawing/2014/main" id="{DB04FADD-E2C5-5C56-AB6F-A4ADE3F678B9}"/>
              </a:ext>
            </a:extLst>
          </p:cNvPr>
          <p:cNvSpPr/>
          <p:nvPr/>
        </p:nvSpPr>
        <p:spPr>
          <a:xfrm>
            <a:off x="13067818" y="7859211"/>
            <a:ext cx="1243966" cy="17362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3070" y="591622"/>
            <a:ext cx="5142548" cy="632817"/>
          </a:xfrm>
          <a:prstGeom prst="rect">
            <a:avLst/>
          </a:prstGeom>
          <a:noFill/>
          <a:ln/>
        </p:spPr>
        <p:txBody>
          <a:bodyPr wrap="none" lIns="0" tIns="0" rIns="0" bIns="0" rtlCol="0" anchor="t"/>
          <a:lstStyle/>
          <a:p>
            <a:pPr marL="0" indent="0" algn="l">
              <a:lnSpc>
                <a:spcPts val="4950"/>
              </a:lnSpc>
              <a:buNone/>
            </a:pPr>
            <a:r>
              <a:rPr lang="en-US" sz="3950" dirty="0">
                <a:solidFill>
                  <a:srgbClr val="F98AC7"/>
                </a:solidFill>
                <a:latin typeface="Lora" pitchFamily="34" charset="0"/>
                <a:ea typeface="Lora" pitchFamily="34" charset="-122"/>
                <a:cs typeface="Lora" pitchFamily="34" charset="-120"/>
              </a:rPr>
              <a:t>Key Strategic Insights</a:t>
            </a:r>
            <a:endParaRPr lang="en-US" sz="3950" dirty="0"/>
          </a:p>
        </p:txBody>
      </p:sp>
      <p:pic>
        <p:nvPicPr>
          <p:cNvPr id="3" name="Image 0" descr="preencoded.png"/>
          <p:cNvPicPr>
            <a:picLocks noChangeAspect="1"/>
          </p:cNvPicPr>
          <p:nvPr/>
        </p:nvPicPr>
        <p:blipFill>
          <a:blip r:embed="rId3"/>
          <a:stretch>
            <a:fillRect/>
          </a:stretch>
        </p:blipFill>
        <p:spPr>
          <a:xfrm>
            <a:off x="753070" y="1654731"/>
            <a:ext cx="1075849" cy="1564124"/>
          </a:xfrm>
          <a:prstGeom prst="rect">
            <a:avLst/>
          </a:prstGeom>
        </p:spPr>
      </p:pic>
      <p:sp>
        <p:nvSpPr>
          <p:cNvPr id="4" name="Text 1"/>
          <p:cNvSpPr/>
          <p:nvPr/>
        </p:nvSpPr>
        <p:spPr>
          <a:xfrm>
            <a:off x="2044065" y="1869877"/>
            <a:ext cx="3217545" cy="316349"/>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Stable Market Performance</a:t>
            </a:r>
            <a:endParaRPr lang="en-US" sz="1950" dirty="0"/>
          </a:p>
        </p:txBody>
      </p:sp>
      <p:sp>
        <p:nvSpPr>
          <p:cNvPr id="5" name="Text 2"/>
          <p:cNvSpPr/>
          <p:nvPr/>
        </p:nvSpPr>
        <p:spPr>
          <a:xfrm>
            <a:off x="2044065" y="2315289"/>
            <a:ext cx="11833265" cy="688419"/>
          </a:xfrm>
          <a:prstGeom prst="rect">
            <a:avLst/>
          </a:prstGeom>
          <a:noFill/>
          <a:ln/>
        </p:spPr>
        <p:txBody>
          <a:bodyPr wrap="square" lIns="0" tIns="0" rIns="0" bIns="0" rtlCol="0" anchor="t"/>
          <a:lstStyle/>
          <a:p>
            <a:pPr marL="0" indent="0" algn="l">
              <a:lnSpc>
                <a:spcPts val="2700"/>
              </a:lnSpc>
              <a:buNone/>
            </a:pPr>
            <a:r>
              <a:rPr lang="en-US" sz="1650" dirty="0">
                <a:solidFill>
                  <a:srgbClr val="D6E5EF"/>
                </a:solidFill>
                <a:latin typeface="Source Sans 3" pitchFamily="34" charset="0"/>
                <a:ea typeface="Source Sans 3" pitchFamily="34" charset="-122"/>
                <a:cs typeface="Source Sans 3" pitchFamily="34" charset="-120"/>
              </a:rPr>
              <a:t>The portfolio delivered strong returns during stable market conditions (February-March), demonstrating effective trading strategies during low-volatility periods.</a:t>
            </a:r>
            <a:endParaRPr lang="en-US" sz="1650" dirty="0"/>
          </a:p>
        </p:txBody>
      </p:sp>
      <p:pic>
        <p:nvPicPr>
          <p:cNvPr id="6" name="Image 1" descr="preencoded.png"/>
          <p:cNvPicPr>
            <a:picLocks noChangeAspect="1"/>
          </p:cNvPicPr>
          <p:nvPr/>
        </p:nvPicPr>
        <p:blipFill>
          <a:blip r:embed="rId4"/>
          <a:stretch>
            <a:fillRect/>
          </a:stretch>
        </p:blipFill>
        <p:spPr>
          <a:xfrm>
            <a:off x="753070" y="3218855"/>
            <a:ext cx="1075849" cy="1564124"/>
          </a:xfrm>
          <a:prstGeom prst="rect">
            <a:avLst/>
          </a:prstGeom>
        </p:spPr>
      </p:pic>
      <p:sp>
        <p:nvSpPr>
          <p:cNvPr id="7" name="Text 3"/>
          <p:cNvSpPr/>
          <p:nvPr/>
        </p:nvSpPr>
        <p:spPr>
          <a:xfrm>
            <a:off x="2044065" y="3434001"/>
            <a:ext cx="2531507" cy="316349"/>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Volatility Impact</a:t>
            </a:r>
            <a:endParaRPr lang="en-US" sz="1950" dirty="0"/>
          </a:p>
        </p:txBody>
      </p:sp>
      <p:sp>
        <p:nvSpPr>
          <p:cNvPr id="8" name="Text 4"/>
          <p:cNvSpPr/>
          <p:nvPr/>
        </p:nvSpPr>
        <p:spPr>
          <a:xfrm>
            <a:off x="2044065" y="3879413"/>
            <a:ext cx="11833265" cy="688419"/>
          </a:xfrm>
          <a:prstGeom prst="rect">
            <a:avLst/>
          </a:prstGeom>
          <a:noFill/>
          <a:ln/>
        </p:spPr>
        <p:txBody>
          <a:bodyPr wrap="square" lIns="0" tIns="0" rIns="0" bIns="0" rtlCol="0" anchor="t"/>
          <a:lstStyle/>
          <a:p>
            <a:pPr marL="0" indent="0" algn="l">
              <a:lnSpc>
                <a:spcPts val="2700"/>
              </a:lnSpc>
              <a:buNone/>
            </a:pPr>
            <a:r>
              <a:rPr lang="en-US" sz="1650" dirty="0">
                <a:solidFill>
                  <a:srgbClr val="D6E5EF"/>
                </a:solidFill>
                <a:latin typeface="Source Sans 3" pitchFamily="34" charset="0"/>
                <a:ea typeface="Source Sans 3" pitchFamily="34" charset="-122"/>
                <a:cs typeface="Source Sans 3" pitchFamily="34" charset="-120"/>
              </a:rPr>
              <a:t>High volatility periods like June significantly impacted trader performance. Volatility does not always guarantee profit, emphasizing the need for adaptive risk management.</a:t>
            </a:r>
            <a:endParaRPr lang="en-US" sz="1650" dirty="0"/>
          </a:p>
        </p:txBody>
      </p:sp>
      <p:pic>
        <p:nvPicPr>
          <p:cNvPr id="9" name="Image 2" descr="preencoded.png"/>
          <p:cNvPicPr>
            <a:picLocks noChangeAspect="1"/>
          </p:cNvPicPr>
          <p:nvPr/>
        </p:nvPicPr>
        <p:blipFill>
          <a:blip r:embed="rId5"/>
          <a:stretch>
            <a:fillRect/>
          </a:stretch>
        </p:blipFill>
        <p:spPr>
          <a:xfrm>
            <a:off x="753070" y="4782979"/>
            <a:ext cx="1075849" cy="1564124"/>
          </a:xfrm>
          <a:prstGeom prst="rect">
            <a:avLst/>
          </a:prstGeom>
        </p:spPr>
      </p:pic>
      <p:sp>
        <p:nvSpPr>
          <p:cNvPr id="10" name="Text 5"/>
          <p:cNvSpPr/>
          <p:nvPr/>
        </p:nvSpPr>
        <p:spPr>
          <a:xfrm>
            <a:off x="2044065" y="4998125"/>
            <a:ext cx="2531507" cy="316349"/>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Concentration Risk</a:t>
            </a:r>
            <a:endParaRPr lang="en-US" sz="1950" dirty="0"/>
          </a:p>
        </p:txBody>
      </p:sp>
      <p:sp>
        <p:nvSpPr>
          <p:cNvPr id="11" name="Text 6"/>
          <p:cNvSpPr/>
          <p:nvPr/>
        </p:nvSpPr>
        <p:spPr>
          <a:xfrm>
            <a:off x="2044065" y="5443537"/>
            <a:ext cx="11833265" cy="688419"/>
          </a:xfrm>
          <a:prstGeom prst="rect">
            <a:avLst/>
          </a:prstGeom>
          <a:noFill/>
          <a:ln/>
        </p:spPr>
        <p:txBody>
          <a:bodyPr wrap="square" lIns="0" tIns="0" rIns="0" bIns="0" rtlCol="0" anchor="t"/>
          <a:lstStyle/>
          <a:p>
            <a:pPr marL="0" indent="0" algn="l">
              <a:lnSpc>
                <a:spcPts val="2700"/>
              </a:lnSpc>
              <a:buNone/>
            </a:pPr>
            <a:r>
              <a:rPr lang="en-US" sz="1650" dirty="0">
                <a:solidFill>
                  <a:srgbClr val="D6E5EF"/>
                </a:solidFill>
                <a:latin typeface="Source Sans 3" pitchFamily="34" charset="0"/>
                <a:ea typeface="Source Sans 3" pitchFamily="34" charset="-122"/>
                <a:cs typeface="Source Sans 3" pitchFamily="34" charset="-120"/>
              </a:rPr>
              <a:t>Sector concentration boosted returns but increased exposure risk. Diversification is critical to mitigate downside during market corrections.</a:t>
            </a:r>
            <a:endParaRPr lang="en-US" sz="1650" dirty="0"/>
          </a:p>
        </p:txBody>
      </p:sp>
      <p:pic>
        <p:nvPicPr>
          <p:cNvPr id="12" name="Image 3" descr="preencoded.png"/>
          <p:cNvPicPr>
            <a:picLocks noChangeAspect="1"/>
          </p:cNvPicPr>
          <p:nvPr/>
        </p:nvPicPr>
        <p:blipFill>
          <a:blip r:embed="rId6"/>
          <a:stretch>
            <a:fillRect/>
          </a:stretch>
        </p:blipFill>
        <p:spPr>
          <a:xfrm>
            <a:off x="753070" y="6347103"/>
            <a:ext cx="1075849" cy="1290995"/>
          </a:xfrm>
          <a:prstGeom prst="rect">
            <a:avLst/>
          </a:prstGeom>
        </p:spPr>
      </p:pic>
      <p:sp>
        <p:nvSpPr>
          <p:cNvPr id="13" name="Text 7"/>
          <p:cNvSpPr/>
          <p:nvPr/>
        </p:nvSpPr>
        <p:spPr>
          <a:xfrm>
            <a:off x="2044065" y="6562249"/>
            <a:ext cx="2814280" cy="316349"/>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Market Trend Following</a:t>
            </a:r>
            <a:endParaRPr lang="en-US" sz="1950" dirty="0"/>
          </a:p>
        </p:txBody>
      </p:sp>
      <p:sp>
        <p:nvSpPr>
          <p:cNvPr id="14" name="Text 8"/>
          <p:cNvSpPr/>
          <p:nvPr/>
        </p:nvSpPr>
        <p:spPr>
          <a:xfrm>
            <a:off x="2044065" y="7007662"/>
            <a:ext cx="11833265" cy="344210"/>
          </a:xfrm>
          <a:prstGeom prst="rect">
            <a:avLst/>
          </a:prstGeom>
          <a:noFill/>
          <a:ln/>
        </p:spPr>
        <p:txBody>
          <a:bodyPr wrap="none" lIns="0" tIns="0" rIns="0" bIns="0" rtlCol="0" anchor="t"/>
          <a:lstStyle/>
          <a:p>
            <a:pPr marL="0" indent="0" algn="l">
              <a:lnSpc>
                <a:spcPts val="2700"/>
              </a:lnSpc>
              <a:buNone/>
            </a:pPr>
            <a:r>
              <a:rPr lang="en-US" sz="1650" dirty="0">
                <a:solidFill>
                  <a:srgbClr val="D6E5EF"/>
                </a:solidFill>
                <a:latin typeface="Source Sans 3" pitchFamily="34" charset="0"/>
                <a:ea typeface="Source Sans 3" pitchFamily="34" charset="-122"/>
                <a:cs typeface="Source Sans 3" pitchFamily="34" charset="-120"/>
              </a:rPr>
              <a:t>Traders closely follow market trends, highlighting the importance of volatility-aware strategies and dynamic portfolio rebalancing.</a:t>
            </a:r>
            <a:endParaRPr lang="en-US" sz="1650" dirty="0"/>
          </a:p>
        </p:txBody>
      </p:sp>
      <p:sp>
        <p:nvSpPr>
          <p:cNvPr id="15" name="Rectangle: Rounded Corners 14">
            <a:extLst>
              <a:ext uri="{FF2B5EF4-FFF2-40B4-BE49-F238E27FC236}">
                <a16:creationId xmlns:a16="http://schemas.microsoft.com/office/drawing/2014/main" id="{64242B66-A331-EB82-4095-B15763074B81}"/>
              </a:ext>
            </a:extLst>
          </p:cNvPr>
          <p:cNvSpPr/>
          <p:nvPr/>
        </p:nvSpPr>
        <p:spPr>
          <a:xfrm>
            <a:off x="13056243" y="7836061"/>
            <a:ext cx="1307939" cy="18519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38</TotalTime>
  <Words>796</Words>
  <Application>Microsoft Office PowerPoint</Application>
  <PresentationFormat>Custom</PresentationFormat>
  <Paragraphs>98</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Source Sans 3</vt:lpstr>
      <vt:lpstr>Arial</vt:lpstr>
      <vt:lpstr>Lora Light</vt:lpstr>
      <vt:lpstr>Lora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Komal</dc:creator>
  <cp:lastModifiedBy>Komal Gorad</cp:lastModifiedBy>
  <cp:revision>5</cp:revision>
  <dcterms:created xsi:type="dcterms:W3CDTF">2025-12-18T08:46:12Z</dcterms:created>
  <dcterms:modified xsi:type="dcterms:W3CDTF">2025-12-21T04:58:52Z</dcterms:modified>
</cp:coreProperties>
</file>